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1pPr>
    <a:lvl2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2pPr>
    <a:lvl3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3pPr>
    <a:lvl4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4pPr>
    <a:lvl5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5pPr>
    <a:lvl6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6pPr>
    <a:lvl7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7pPr>
    <a:lvl8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8pPr>
    <a:lvl9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222444"/>
        </a:fontRef>
        <a:srgbClr val="222444"/>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CED0D2"/>
          </a:solidFill>
        </a:fill>
      </a:tcStyle>
    </a:wholeTbl>
    <a:band2H>
      <a:tcTxStyle/>
      <a:tcStyle>
        <a:tcBdr/>
        <a:fill>
          <a:solidFill>
            <a:srgbClr val="E8E9EA"/>
          </a:solidFill>
        </a:fill>
      </a:tcStyle>
    </a:band2H>
    <a:firstCol>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1"/>
          </a:solidFill>
        </a:fill>
      </a:tcStyle>
    </a:firstCol>
    <a:la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381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1"/>
          </a:solidFill>
        </a:fill>
      </a:tcStyle>
    </a:lastRow>
    <a:fir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381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1"/>
          </a:solidFill>
        </a:fill>
      </a:tcStyle>
    </a:firstRow>
  </a:tblStyle>
  <a:tblStyle styleId="{C7B018BB-80A7-4F77-B60F-C8B233D01FF8}" styleName="">
    <a:tblBg/>
    <a:wholeTbl>
      <a:tcTxStyle b="off" i="off">
        <a:fontRef idx="minor">
          <a:srgbClr val="222444"/>
        </a:fontRef>
        <a:srgbClr val="222444"/>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FBF5F1"/>
          </a:solidFill>
        </a:fill>
      </a:tcStyle>
    </a:wholeTbl>
    <a:band2H>
      <a:tcTxStyle/>
      <a:tcStyle>
        <a:tcBdr/>
        <a:fill>
          <a:solidFill>
            <a:srgbClr val="FDFAF8"/>
          </a:solidFill>
        </a:fill>
      </a:tcStyle>
    </a:band2H>
    <a:firstCol>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3"/>
          </a:solidFill>
        </a:fill>
      </a:tcStyle>
    </a:firstCol>
    <a:la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381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3"/>
          </a:solidFill>
        </a:fill>
      </a:tcStyle>
    </a:lastRow>
    <a:fir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381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3"/>
          </a:solidFill>
        </a:fill>
      </a:tcStyle>
    </a:firstRow>
  </a:tblStyle>
  <a:tblStyle styleId="{EEE7283C-3CF3-47DC-8721-378D4A62B228}" styleName="">
    <a:tblBg/>
    <a:wholeTbl>
      <a:tcTxStyle b="off" i="off">
        <a:fontRef idx="minor">
          <a:srgbClr val="222444"/>
        </a:fontRef>
        <a:srgbClr val="222444"/>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F7F0E8"/>
          </a:solidFill>
        </a:fill>
      </a:tcStyle>
    </a:wholeTbl>
    <a:band2H>
      <a:tcTxStyle/>
      <a:tcStyle>
        <a:tcBdr/>
        <a:fill>
          <a:solidFill>
            <a:srgbClr val="FBF8F4"/>
          </a:solidFill>
        </a:fill>
      </a:tcStyle>
    </a:band2H>
    <a:firstCol>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6"/>
          </a:solidFill>
        </a:fill>
      </a:tcStyle>
    </a:firstCol>
    <a:la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381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6"/>
          </a:solidFill>
        </a:fill>
      </a:tcStyle>
    </a:lastRow>
    <a:fir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381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chemeClr val="accent6"/>
          </a:solidFill>
        </a:fill>
      </a:tcStyle>
    </a:firstRow>
  </a:tblStyle>
  <a:tblStyle styleId="{CF821DB8-F4EB-4A41-A1BA-3FCAFE7338EE}" styleName="">
    <a:tblBg/>
    <a:wholeTbl>
      <a:tcTxStyle b="off" i="off">
        <a:fontRef idx="minor">
          <a:srgbClr val="222444"/>
        </a:fontRef>
        <a:srgbClr val="22244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8"/>
          </a:solidFill>
        </a:fill>
      </a:tcStyle>
    </a:wholeTbl>
    <a:band2H>
      <a:tcTxStyle/>
      <a:tcStyle>
        <a:tcBdr/>
        <a:fill>
          <a:solidFill>
            <a:srgbClr val="262626"/>
          </a:solidFill>
        </a:fill>
      </a:tcStyle>
    </a:band2H>
    <a:firstCol>
      <a:tcTxStyle b="on" i="off">
        <a:fontRef idx="minor">
          <a:srgbClr val="262626"/>
        </a:fontRef>
        <a:srgbClr val="26262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222444"/>
        </a:fontRef>
        <a:srgbClr val="222444"/>
      </a:tcTxStyle>
      <a:tcStyle>
        <a:tcBdr>
          <a:left>
            <a:ln w="12700" cap="flat">
              <a:noFill/>
              <a:miter lim="400000"/>
            </a:ln>
          </a:left>
          <a:right>
            <a:ln w="12700" cap="flat">
              <a:noFill/>
              <a:miter lim="400000"/>
            </a:ln>
          </a:right>
          <a:top>
            <a:ln w="50800" cap="flat">
              <a:solidFill>
                <a:srgbClr val="222444"/>
              </a:solidFill>
              <a:prstDash val="solid"/>
              <a:round/>
            </a:ln>
          </a:top>
          <a:bottom>
            <a:ln w="25400" cap="flat">
              <a:solidFill>
                <a:srgbClr val="222444"/>
              </a:solidFill>
              <a:prstDash val="solid"/>
              <a:round/>
            </a:ln>
          </a:bottom>
          <a:insideH>
            <a:ln w="12700" cap="flat">
              <a:noFill/>
              <a:miter lim="400000"/>
            </a:ln>
          </a:insideH>
          <a:insideV>
            <a:ln w="12700" cap="flat">
              <a:noFill/>
              <a:miter lim="400000"/>
            </a:ln>
          </a:insideV>
        </a:tcBdr>
        <a:fill>
          <a:solidFill>
            <a:srgbClr val="262626"/>
          </a:solidFill>
        </a:fill>
      </a:tcStyle>
    </a:lastRow>
    <a:firstRow>
      <a:tcTxStyle b="on" i="off">
        <a:fontRef idx="minor">
          <a:srgbClr val="262626"/>
        </a:fontRef>
        <a:srgbClr val="262626"/>
      </a:tcTxStyle>
      <a:tcStyle>
        <a:tcBdr>
          <a:left>
            <a:ln w="12700" cap="flat">
              <a:noFill/>
              <a:miter lim="400000"/>
            </a:ln>
          </a:left>
          <a:right>
            <a:ln w="12700" cap="flat">
              <a:noFill/>
              <a:miter lim="400000"/>
            </a:ln>
          </a:right>
          <a:top>
            <a:ln w="25400" cap="flat">
              <a:solidFill>
                <a:srgbClr val="222444"/>
              </a:solidFill>
              <a:prstDash val="solid"/>
              <a:round/>
            </a:ln>
          </a:top>
          <a:bottom>
            <a:ln w="25400" cap="flat">
              <a:solidFill>
                <a:srgbClr val="22244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222444"/>
        </a:fontRef>
        <a:srgbClr val="222444"/>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CBCBCD"/>
          </a:solidFill>
        </a:fill>
      </a:tcStyle>
    </a:wholeTbl>
    <a:band2H>
      <a:tcTxStyle/>
      <a:tcStyle>
        <a:tcBdr/>
        <a:fill>
          <a:solidFill>
            <a:srgbClr val="E7E7E8"/>
          </a:solidFill>
        </a:fill>
      </a:tcStyle>
    </a:band2H>
    <a:firstCol>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22444"/>
          </a:solidFill>
        </a:fill>
      </a:tcStyle>
    </a:firstCol>
    <a:la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38100" cap="flat">
              <a:solidFill>
                <a:srgbClr val="262626"/>
              </a:solidFill>
              <a:prstDash val="solid"/>
              <a:round/>
            </a:ln>
          </a:top>
          <a:bottom>
            <a:ln w="127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22444"/>
          </a:solidFill>
        </a:fill>
      </a:tcStyle>
    </a:lastRow>
    <a:firstRow>
      <a:tcTxStyle b="on" i="off">
        <a:fontRef idx="minor">
          <a:srgbClr val="262626"/>
        </a:fontRef>
        <a:srgbClr val="262626"/>
      </a:tcTxStyle>
      <a:tcStyle>
        <a:tcBdr>
          <a:left>
            <a:ln w="12700" cap="flat">
              <a:solidFill>
                <a:srgbClr val="262626"/>
              </a:solidFill>
              <a:prstDash val="solid"/>
              <a:round/>
            </a:ln>
          </a:left>
          <a:right>
            <a:ln w="12700" cap="flat">
              <a:solidFill>
                <a:srgbClr val="262626"/>
              </a:solidFill>
              <a:prstDash val="solid"/>
              <a:round/>
            </a:ln>
          </a:right>
          <a:top>
            <a:ln w="12700" cap="flat">
              <a:solidFill>
                <a:srgbClr val="262626"/>
              </a:solidFill>
              <a:prstDash val="solid"/>
              <a:round/>
            </a:ln>
          </a:top>
          <a:bottom>
            <a:ln w="38100" cap="flat">
              <a:solidFill>
                <a:srgbClr val="262626"/>
              </a:solidFill>
              <a:prstDash val="solid"/>
              <a:round/>
            </a:ln>
          </a:bottom>
          <a:insideH>
            <a:ln w="12700" cap="flat">
              <a:solidFill>
                <a:srgbClr val="262626"/>
              </a:solidFill>
              <a:prstDash val="solid"/>
              <a:round/>
            </a:ln>
          </a:insideH>
          <a:insideV>
            <a:ln w="12700" cap="flat">
              <a:solidFill>
                <a:srgbClr val="262626"/>
              </a:solidFill>
              <a:prstDash val="solid"/>
              <a:round/>
            </a:ln>
          </a:insideV>
        </a:tcBdr>
        <a:fill>
          <a:solidFill>
            <a:srgbClr val="222444"/>
          </a:solidFill>
        </a:fill>
      </a:tcStyle>
    </a:firstRow>
  </a:tblStyle>
  <a:tblStyle styleId="{2708684C-4D16-4618-839F-0558EEFCDFE6}" styleName="">
    <a:tblBg/>
    <a:wholeTbl>
      <a:tcTxStyle b="off" i="off">
        <a:fontRef idx="minor">
          <a:srgbClr val="222444"/>
        </a:fontRef>
        <a:srgbClr val="222444"/>
      </a:tcTxStyle>
      <a:tcStyle>
        <a:tcBdr>
          <a:left>
            <a:ln w="12700" cap="flat">
              <a:solidFill>
                <a:srgbClr val="222444"/>
              </a:solidFill>
              <a:prstDash val="solid"/>
              <a:round/>
            </a:ln>
          </a:left>
          <a:right>
            <a:ln w="12700" cap="flat">
              <a:solidFill>
                <a:srgbClr val="222444"/>
              </a:solidFill>
              <a:prstDash val="solid"/>
              <a:round/>
            </a:ln>
          </a:right>
          <a:top>
            <a:ln w="12700" cap="flat">
              <a:solidFill>
                <a:srgbClr val="222444"/>
              </a:solidFill>
              <a:prstDash val="solid"/>
              <a:round/>
            </a:ln>
          </a:top>
          <a:bottom>
            <a:ln w="12700" cap="flat">
              <a:solidFill>
                <a:srgbClr val="222444"/>
              </a:solidFill>
              <a:prstDash val="solid"/>
              <a:round/>
            </a:ln>
          </a:bottom>
          <a:insideH>
            <a:ln w="12700" cap="flat">
              <a:solidFill>
                <a:srgbClr val="222444"/>
              </a:solidFill>
              <a:prstDash val="solid"/>
              <a:round/>
            </a:ln>
          </a:insideH>
          <a:insideV>
            <a:ln w="12700" cap="flat">
              <a:solidFill>
                <a:srgbClr val="222444"/>
              </a:solidFill>
              <a:prstDash val="solid"/>
              <a:round/>
            </a:ln>
          </a:insideV>
        </a:tcBdr>
        <a:fill>
          <a:solidFill>
            <a:srgbClr val="222444">
              <a:alpha val="20000"/>
            </a:srgbClr>
          </a:solidFill>
        </a:fill>
      </a:tcStyle>
    </a:wholeTbl>
    <a:band2H>
      <a:tcTxStyle/>
      <a:tcStyle>
        <a:tcBdr/>
        <a:fill>
          <a:solidFill>
            <a:srgbClr val="FFFFFF"/>
          </a:solidFill>
        </a:fill>
      </a:tcStyle>
    </a:band2H>
    <a:firstCol>
      <a:tcTxStyle b="on" i="off">
        <a:fontRef idx="minor">
          <a:srgbClr val="222444"/>
        </a:fontRef>
        <a:srgbClr val="222444"/>
      </a:tcTxStyle>
      <a:tcStyle>
        <a:tcBdr>
          <a:left>
            <a:ln w="12700" cap="flat">
              <a:solidFill>
                <a:srgbClr val="222444"/>
              </a:solidFill>
              <a:prstDash val="solid"/>
              <a:round/>
            </a:ln>
          </a:left>
          <a:right>
            <a:ln w="12700" cap="flat">
              <a:solidFill>
                <a:srgbClr val="222444"/>
              </a:solidFill>
              <a:prstDash val="solid"/>
              <a:round/>
            </a:ln>
          </a:right>
          <a:top>
            <a:ln w="12700" cap="flat">
              <a:solidFill>
                <a:srgbClr val="222444"/>
              </a:solidFill>
              <a:prstDash val="solid"/>
              <a:round/>
            </a:ln>
          </a:top>
          <a:bottom>
            <a:ln w="12700" cap="flat">
              <a:solidFill>
                <a:srgbClr val="222444"/>
              </a:solidFill>
              <a:prstDash val="solid"/>
              <a:round/>
            </a:ln>
          </a:bottom>
          <a:insideH>
            <a:ln w="12700" cap="flat">
              <a:solidFill>
                <a:srgbClr val="222444"/>
              </a:solidFill>
              <a:prstDash val="solid"/>
              <a:round/>
            </a:ln>
          </a:insideH>
          <a:insideV>
            <a:ln w="12700" cap="flat">
              <a:solidFill>
                <a:srgbClr val="222444"/>
              </a:solidFill>
              <a:prstDash val="solid"/>
              <a:round/>
            </a:ln>
          </a:insideV>
        </a:tcBdr>
        <a:fill>
          <a:solidFill>
            <a:srgbClr val="222444">
              <a:alpha val="20000"/>
            </a:srgbClr>
          </a:solidFill>
        </a:fill>
      </a:tcStyle>
    </a:firstCol>
    <a:lastRow>
      <a:tcTxStyle b="on" i="off">
        <a:fontRef idx="minor">
          <a:srgbClr val="222444"/>
        </a:fontRef>
        <a:srgbClr val="222444"/>
      </a:tcTxStyle>
      <a:tcStyle>
        <a:tcBdr>
          <a:left>
            <a:ln w="12700" cap="flat">
              <a:solidFill>
                <a:srgbClr val="222444"/>
              </a:solidFill>
              <a:prstDash val="solid"/>
              <a:round/>
            </a:ln>
          </a:left>
          <a:right>
            <a:ln w="12700" cap="flat">
              <a:solidFill>
                <a:srgbClr val="222444"/>
              </a:solidFill>
              <a:prstDash val="solid"/>
              <a:round/>
            </a:ln>
          </a:right>
          <a:top>
            <a:ln w="50800" cap="flat">
              <a:solidFill>
                <a:srgbClr val="222444"/>
              </a:solidFill>
              <a:prstDash val="solid"/>
              <a:round/>
            </a:ln>
          </a:top>
          <a:bottom>
            <a:ln w="12700" cap="flat">
              <a:solidFill>
                <a:srgbClr val="222444"/>
              </a:solidFill>
              <a:prstDash val="solid"/>
              <a:round/>
            </a:ln>
          </a:bottom>
          <a:insideH>
            <a:ln w="12700" cap="flat">
              <a:solidFill>
                <a:srgbClr val="222444"/>
              </a:solidFill>
              <a:prstDash val="solid"/>
              <a:round/>
            </a:ln>
          </a:insideH>
          <a:insideV>
            <a:ln w="12700" cap="flat">
              <a:solidFill>
                <a:srgbClr val="222444"/>
              </a:solidFill>
              <a:prstDash val="solid"/>
              <a:round/>
            </a:ln>
          </a:insideV>
        </a:tcBdr>
        <a:fill>
          <a:noFill/>
        </a:fill>
      </a:tcStyle>
    </a:lastRow>
    <a:firstRow>
      <a:tcTxStyle b="on" i="off">
        <a:fontRef idx="minor">
          <a:srgbClr val="222444"/>
        </a:fontRef>
        <a:srgbClr val="222444"/>
      </a:tcTxStyle>
      <a:tcStyle>
        <a:tcBdr>
          <a:left>
            <a:ln w="12700" cap="flat">
              <a:solidFill>
                <a:srgbClr val="222444"/>
              </a:solidFill>
              <a:prstDash val="solid"/>
              <a:round/>
            </a:ln>
          </a:left>
          <a:right>
            <a:ln w="12700" cap="flat">
              <a:solidFill>
                <a:srgbClr val="222444"/>
              </a:solidFill>
              <a:prstDash val="solid"/>
              <a:round/>
            </a:ln>
          </a:right>
          <a:top>
            <a:ln w="12700" cap="flat">
              <a:solidFill>
                <a:srgbClr val="222444"/>
              </a:solidFill>
              <a:prstDash val="solid"/>
              <a:round/>
            </a:ln>
          </a:top>
          <a:bottom>
            <a:ln w="25400" cap="flat">
              <a:solidFill>
                <a:srgbClr val="222444"/>
              </a:solidFill>
              <a:prstDash val="solid"/>
              <a:round/>
            </a:ln>
          </a:bottom>
          <a:insideH>
            <a:ln w="12700" cap="flat">
              <a:solidFill>
                <a:srgbClr val="222444"/>
              </a:solidFill>
              <a:prstDash val="solid"/>
              <a:round/>
            </a:ln>
          </a:insideH>
          <a:insideV>
            <a:ln w="12700" cap="flat">
              <a:solidFill>
                <a:srgbClr val="22244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4" name="Shape 304"/>
          <p:cNvSpPr>
            <a:spLocks noGrp="1" noRot="1" noChangeAspect="1"/>
          </p:cNvSpPr>
          <p:nvPr>
            <p:ph type="sldImg"/>
          </p:nvPr>
        </p:nvSpPr>
        <p:spPr>
          <a:xfrm>
            <a:off x="1143000" y="685800"/>
            <a:ext cx="4572000" cy="3429000"/>
          </a:xfrm>
          <a:prstGeom prst="rect">
            <a:avLst/>
          </a:prstGeom>
        </p:spPr>
        <p:txBody>
          <a:bodyPr/>
          <a:lstStyle/>
          <a:p>
            <a:endParaRPr/>
          </a:p>
        </p:txBody>
      </p:sp>
      <p:sp>
        <p:nvSpPr>
          <p:cNvPr id="305" name="Shape 30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ustom Layou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9_Custom Layout">
    <p:spTree>
      <p:nvGrpSpPr>
        <p:cNvPr id="1" name=""/>
        <p:cNvGrpSpPr/>
        <p:nvPr/>
      </p:nvGrpSpPr>
      <p:grpSpPr>
        <a:xfrm>
          <a:off x="0" y="0"/>
          <a:ext cx="0" cy="0"/>
          <a:chOff x="0" y="0"/>
          <a:chExt cx="0" cy="0"/>
        </a:xfrm>
      </p:grpSpPr>
      <p:sp>
        <p:nvSpPr>
          <p:cNvPr id="83" name="Picture Placeholder 7"/>
          <p:cNvSpPr>
            <a:spLocks noGrp="1"/>
          </p:cNvSpPr>
          <p:nvPr>
            <p:ph type="pic" sz="quarter" idx="21"/>
          </p:nvPr>
        </p:nvSpPr>
        <p:spPr>
          <a:xfrm>
            <a:off x="795130" y="1475713"/>
            <a:ext cx="2319131" cy="2655405"/>
          </a:xfrm>
          <a:prstGeom prst="rect">
            <a:avLst/>
          </a:prstGeom>
        </p:spPr>
        <p:txBody>
          <a:bodyPr lIns="91439" tIns="45719" rIns="91439" bIns="45719"/>
          <a:lstStyle/>
          <a:p>
            <a:endParaRPr/>
          </a:p>
        </p:txBody>
      </p:sp>
      <p:sp>
        <p:nvSpPr>
          <p:cNvPr id="84" name="Picture Placeholder 6"/>
          <p:cNvSpPr>
            <a:spLocks noGrp="1"/>
          </p:cNvSpPr>
          <p:nvPr>
            <p:ph type="pic" sz="quarter" idx="22"/>
          </p:nvPr>
        </p:nvSpPr>
        <p:spPr>
          <a:xfrm>
            <a:off x="3467651" y="1475713"/>
            <a:ext cx="2319133" cy="2655405"/>
          </a:xfrm>
          <a:prstGeom prst="rect">
            <a:avLst/>
          </a:prstGeom>
        </p:spPr>
        <p:txBody>
          <a:bodyPr lIns="91439" tIns="45719" rIns="91439" bIns="45719"/>
          <a:lstStyle/>
          <a:p>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0_Custom Layout">
    <p:spTree>
      <p:nvGrpSpPr>
        <p:cNvPr id="1" name=""/>
        <p:cNvGrpSpPr/>
        <p:nvPr/>
      </p:nvGrpSpPr>
      <p:grpSpPr>
        <a:xfrm>
          <a:off x="0" y="0"/>
          <a:ext cx="0" cy="0"/>
          <a:chOff x="0" y="0"/>
          <a:chExt cx="0" cy="0"/>
        </a:xfrm>
      </p:grpSpPr>
      <p:sp>
        <p:nvSpPr>
          <p:cNvPr id="92" name="Picture Placeholder 7"/>
          <p:cNvSpPr>
            <a:spLocks noGrp="1"/>
          </p:cNvSpPr>
          <p:nvPr>
            <p:ph type="pic" sz="half" idx="21"/>
          </p:nvPr>
        </p:nvSpPr>
        <p:spPr>
          <a:xfrm>
            <a:off x="1961320" y="1020416"/>
            <a:ext cx="3631098" cy="4810541"/>
          </a:xfrm>
          <a:prstGeom prst="rect">
            <a:avLst/>
          </a:prstGeom>
        </p:spPr>
        <p:txBody>
          <a:bodyPr lIns="91439" tIns="45719" rIns="91439" bIns="45719"/>
          <a:lstStyle/>
          <a:p>
            <a:endParaRPr/>
          </a:p>
        </p:txBody>
      </p:sp>
      <p:sp>
        <p:nvSpPr>
          <p:cNvPr id="93" name="Picture Placeholder 6"/>
          <p:cNvSpPr>
            <a:spLocks noGrp="1"/>
          </p:cNvSpPr>
          <p:nvPr>
            <p:ph type="pic" sz="quarter" idx="22"/>
          </p:nvPr>
        </p:nvSpPr>
        <p:spPr>
          <a:xfrm>
            <a:off x="8851971" y="1020416"/>
            <a:ext cx="3340030" cy="1754590"/>
          </a:xfrm>
          <a:prstGeom prst="rect">
            <a:avLst/>
          </a:prstGeom>
        </p:spPr>
        <p:txBody>
          <a:bodyPr lIns="91439" tIns="45719" rIns="91439" bIns="45719"/>
          <a:lstStyle/>
          <a:p>
            <a:endParaRP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1_Custom Layout">
    <p:spTree>
      <p:nvGrpSpPr>
        <p:cNvPr id="1" name=""/>
        <p:cNvGrpSpPr/>
        <p:nvPr/>
      </p:nvGrpSpPr>
      <p:grpSpPr>
        <a:xfrm>
          <a:off x="0" y="0"/>
          <a:ext cx="0" cy="0"/>
          <a:chOff x="0" y="0"/>
          <a:chExt cx="0" cy="0"/>
        </a:xfrm>
      </p:grpSpPr>
      <p:sp>
        <p:nvSpPr>
          <p:cNvPr id="101" name="Picture Placeholder 4"/>
          <p:cNvSpPr>
            <a:spLocks noGrp="1"/>
          </p:cNvSpPr>
          <p:nvPr>
            <p:ph type="pic" sz="quarter" idx="21"/>
          </p:nvPr>
        </p:nvSpPr>
        <p:spPr>
          <a:xfrm>
            <a:off x="7988881" y="1576858"/>
            <a:ext cx="4464809" cy="2555164"/>
          </a:xfrm>
          <a:prstGeom prst="rect">
            <a:avLst/>
          </a:prstGeom>
        </p:spPr>
        <p:txBody>
          <a:bodyPr lIns="91439" tIns="45719" rIns="91439" bIns="45719"/>
          <a:lstStyle/>
          <a:p>
            <a:endParaRP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2_Custom Layout">
    <p:spTree>
      <p:nvGrpSpPr>
        <p:cNvPr id="1" name=""/>
        <p:cNvGrpSpPr/>
        <p:nvPr/>
      </p:nvGrpSpPr>
      <p:grpSpPr>
        <a:xfrm>
          <a:off x="0" y="0"/>
          <a:ext cx="0" cy="0"/>
          <a:chOff x="0" y="0"/>
          <a:chExt cx="0" cy="0"/>
        </a:xfrm>
      </p:grpSpPr>
      <p:sp>
        <p:nvSpPr>
          <p:cNvPr id="109" name="Picture Placeholder 4"/>
          <p:cNvSpPr>
            <a:spLocks noGrp="1"/>
          </p:cNvSpPr>
          <p:nvPr>
            <p:ph type="pic" sz="quarter" idx="21"/>
          </p:nvPr>
        </p:nvSpPr>
        <p:spPr>
          <a:xfrm>
            <a:off x="1697501" y="2862465"/>
            <a:ext cx="2743202" cy="2743202"/>
          </a:xfrm>
          <a:prstGeom prst="rect">
            <a:avLst/>
          </a:prstGeom>
        </p:spPr>
        <p:txBody>
          <a:bodyPr lIns="91439" tIns="45719" rIns="91439" bIns="45719"/>
          <a:lstStyle/>
          <a:p>
            <a:endParaRP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3_Custom Layout">
    <p:spTree>
      <p:nvGrpSpPr>
        <p:cNvPr id="1" name=""/>
        <p:cNvGrpSpPr/>
        <p:nvPr/>
      </p:nvGrpSpPr>
      <p:grpSpPr>
        <a:xfrm>
          <a:off x="0" y="0"/>
          <a:ext cx="0" cy="0"/>
          <a:chOff x="0" y="0"/>
          <a:chExt cx="0" cy="0"/>
        </a:xfrm>
      </p:grpSpPr>
      <p:sp>
        <p:nvSpPr>
          <p:cNvPr id="117" name="Picture Placeholder 7"/>
          <p:cNvSpPr>
            <a:spLocks noGrp="1"/>
          </p:cNvSpPr>
          <p:nvPr>
            <p:ph type="pic" sz="quarter" idx="21"/>
          </p:nvPr>
        </p:nvSpPr>
        <p:spPr>
          <a:xfrm>
            <a:off x="1656521" y="457198"/>
            <a:ext cx="5784576" cy="2378768"/>
          </a:xfrm>
          <a:prstGeom prst="rect">
            <a:avLst/>
          </a:prstGeom>
        </p:spPr>
        <p:txBody>
          <a:bodyPr lIns="91439" tIns="45719" rIns="91439" bIns="45719"/>
          <a:lstStyle/>
          <a:p>
            <a:endParaRPr/>
          </a:p>
        </p:txBody>
      </p:sp>
      <p:sp>
        <p:nvSpPr>
          <p:cNvPr id="118" name="Picture Placeholder 6"/>
          <p:cNvSpPr>
            <a:spLocks noGrp="1"/>
          </p:cNvSpPr>
          <p:nvPr>
            <p:ph type="pic" sz="quarter" idx="22"/>
          </p:nvPr>
        </p:nvSpPr>
        <p:spPr>
          <a:xfrm>
            <a:off x="7898296" y="-2"/>
            <a:ext cx="3008246" cy="5287619"/>
          </a:xfrm>
          <a:prstGeom prst="rect">
            <a:avLst/>
          </a:prstGeom>
        </p:spPr>
        <p:txBody>
          <a:bodyPr lIns="91439" tIns="45719" rIns="91439" bIns="45719"/>
          <a:lstStyle/>
          <a:p>
            <a:endParaRPr/>
          </a:p>
        </p:txBody>
      </p:sp>
      <p:sp>
        <p:nvSpPr>
          <p:cNvPr id="1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4_Custom Layout">
    <p:spTree>
      <p:nvGrpSpPr>
        <p:cNvPr id="1" name=""/>
        <p:cNvGrpSpPr/>
        <p:nvPr/>
      </p:nvGrpSpPr>
      <p:grpSpPr>
        <a:xfrm>
          <a:off x="0" y="0"/>
          <a:ext cx="0" cy="0"/>
          <a:chOff x="0" y="0"/>
          <a:chExt cx="0" cy="0"/>
        </a:xfrm>
      </p:grpSpPr>
      <p:sp>
        <p:nvSpPr>
          <p:cNvPr id="126" name="Picture Placeholder 7"/>
          <p:cNvSpPr>
            <a:spLocks noGrp="1"/>
          </p:cNvSpPr>
          <p:nvPr>
            <p:ph type="pic" sz="quarter" idx="21"/>
          </p:nvPr>
        </p:nvSpPr>
        <p:spPr>
          <a:xfrm>
            <a:off x="662608" y="3125127"/>
            <a:ext cx="2226368" cy="3074507"/>
          </a:xfrm>
          <a:prstGeom prst="rect">
            <a:avLst/>
          </a:prstGeom>
        </p:spPr>
        <p:txBody>
          <a:bodyPr lIns="91439" tIns="45719" rIns="91439" bIns="45719"/>
          <a:lstStyle/>
          <a:p>
            <a:endParaRPr/>
          </a:p>
        </p:txBody>
      </p:sp>
      <p:sp>
        <p:nvSpPr>
          <p:cNvPr id="127" name="Picture Placeholder 6"/>
          <p:cNvSpPr>
            <a:spLocks noGrp="1"/>
          </p:cNvSpPr>
          <p:nvPr>
            <p:ph type="pic" sz="quarter" idx="22"/>
          </p:nvPr>
        </p:nvSpPr>
        <p:spPr>
          <a:xfrm>
            <a:off x="9308327" y="658368"/>
            <a:ext cx="2226367" cy="3074505"/>
          </a:xfrm>
          <a:prstGeom prst="rect">
            <a:avLst/>
          </a:prstGeom>
        </p:spPr>
        <p:txBody>
          <a:bodyPr lIns="91439" tIns="45719" rIns="91439" bIns="45719"/>
          <a:lstStyle/>
          <a:p>
            <a:endParaRP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5_Custom Layout">
    <p:spTree>
      <p:nvGrpSpPr>
        <p:cNvPr id="1" name=""/>
        <p:cNvGrpSpPr/>
        <p:nvPr/>
      </p:nvGrpSpPr>
      <p:grpSpPr>
        <a:xfrm>
          <a:off x="0" y="0"/>
          <a:ext cx="0" cy="0"/>
          <a:chOff x="0" y="0"/>
          <a:chExt cx="0" cy="0"/>
        </a:xfrm>
      </p:grpSpPr>
      <p:sp>
        <p:nvSpPr>
          <p:cNvPr id="135" name="Picture Placeholder 7"/>
          <p:cNvSpPr>
            <a:spLocks noGrp="1"/>
          </p:cNvSpPr>
          <p:nvPr>
            <p:ph type="pic" sz="quarter" idx="21"/>
          </p:nvPr>
        </p:nvSpPr>
        <p:spPr>
          <a:xfrm>
            <a:off x="5473336" y="1236936"/>
            <a:ext cx="2455874" cy="4384125"/>
          </a:xfrm>
          <a:prstGeom prst="rect">
            <a:avLst/>
          </a:prstGeom>
        </p:spPr>
        <p:txBody>
          <a:bodyPr lIns="91439" tIns="45719" rIns="91439" bIns="45719"/>
          <a:lstStyle/>
          <a:p>
            <a:endParaRPr/>
          </a:p>
        </p:txBody>
      </p:sp>
      <p:sp>
        <p:nvSpPr>
          <p:cNvPr id="136" name="Picture Placeholder 6"/>
          <p:cNvSpPr>
            <a:spLocks noGrp="1"/>
          </p:cNvSpPr>
          <p:nvPr>
            <p:ph type="pic" sz="quarter" idx="22"/>
          </p:nvPr>
        </p:nvSpPr>
        <p:spPr>
          <a:xfrm>
            <a:off x="8074238" y="1236936"/>
            <a:ext cx="2455874" cy="4384125"/>
          </a:xfrm>
          <a:prstGeom prst="rect">
            <a:avLst/>
          </a:prstGeom>
        </p:spPr>
        <p:txBody>
          <a:bodyPr lIns="91439" tIns="45719" rIns="91439" bIns="45719"/>
          <a:lstStyle/>
          <a:p>
            <a:endParaRP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6_Custom Layout">
    <p:spTree>
      <p:nvGrpSpPr>
        <p:cNvPr id="1" name=""/>
        <p:cNvGrpSpPr/>
        <p:nvPr/>
      </p:nvGrpSpPr>
      <p:grpSpPr>
        <a:xfrm>
          <a:off x="0" y="0"/>
          <a:ext cx="0" cy="0"/>
          <a:chOff x="0" y="0"/>
          <a:chExt cx="0" cy="0"/>
        </a:xfrm>
      </p:grpSpPr>
      <p:sp>
        <p:nvSpPr>
          <p:cNvPr id="144" name="Picture Placeholder 4"/>
          <p:cNvSpPr>
            <a:spLocks noGrp="1"/>
          </p:cNvSpPr>
          <p:nvPr>
            <p:ph type="pic" sz="half" idx="21"/>
          </p:nvPr>
        </p:nvSpPr>
        <p:spPr>
          <a:xfrm>
            <a:off x="6129525" y="797637"/>
            <a:ext cx="5266946" cy="5262730"/>
          </a:xfrm>
          <a:prstGeom prst="rect">
            <a:avLst/>
          </a:prstGeom>
        </p:spPr>
        <p:txBody>
          <a:bodyPr lIns="91439" tIns="45719" rIns="91439" bIns="45719"/>
          <a:lstStyle/>
          <a:p>
            <a:endParaRPr/>
          </a:p>
        </p:txBody>
      </p:sp>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7_Custom Layout">
    <p:spTree>
      <p:nvGrpSpPr>
        <p:cNvPr id="1" name=""/>
        <p:cNvGrpSpPr/>
        <p:nvPr/>
      </p:nvGrpSpPr>
      <p:grpSpPr>
        <a:xfrm>
          <a:off x="0" y="0"/>
          <a:ext cx="0" cy="0"/>
          <a:chOff x="0" y="0"/>
          <a:chExt cx="0" cy="0"/>
        </a:xfrm>
      </p:grpSpPr>
      <p:sp>
        <p:nvSpPr>
          <p:cNvPr id="152" name="Picture Placeholder 9"/>
          <p:cNvSpPr>
            <a:spLocks noGrp="1"/>
          </p:cNvSpPr>
          <p:nvPr>
            <p:ph type="pic" sz="quarter" idx="21"/>
          </p:nvPr>
        </p:nvSpPr>
        <p:spPr>
          <a:xfrm>
            <a:off x="1814463" y="1804205"/>
            <a:ext cx="5555468" cy="2630991"/>
          </a:xfrm>
          <a:prstGeom prst="rect">
            <a:avLst/>
          </a:prstGeom>
        </p:spPr>
        <p:txBody>
          <a:bodyPr lIns="91439" tIns="45719" rIns="91439" bIns="45719"/>
          <a:lstStyle/>
          <a:p>
            <a:endParaRPr/>
          </a:p>
        </p:txBody>
      </p:sp>
      <p:sp>
        <p:nvSpPr>
          <p:cNvPr id="153" name="Picture Placeholder 10"/>
          <p:cNvSpPr>
            <a:spLocks noGrp="1"/>
          </p:cNvSpPr>
          <p:nvPr>
            <p:ph type="pic" sz="quarter" idx="22"/>
          </p:nvPr>
        </p:nvSpPr>
        <p:spPr>
          <a:xfrm>
            <a:off x="7489369" y="1802295"/>
            <a:ext cx="2888168" cy="4469716"/>
          </a:xfrm>
          <a:prstGeom prst="rect">
            <a:avLst/>
          </a:prstGeom>
        </p:spPr>
        <p:txBody>
          <a:bodyPr lIns="91439" tIns="45719" rIns="91439" bIns="45719"/>
          <a:lstStyle/>
          <a:p>
            <a:endParaRPr/>
          </a:p>
        </p:txBody>
      </p:sp>
      <p:sp>
        <p:nvSpPr>
          <p:cNvPr id="154" name="Picture Placeholder 8"/>
          <p:cNvSpPr>
            <a:spLocks noGrp="1"/>
          </p:cNvSpPr>
          <p:nvPr>
            <p:ph type="pic" sz="quarter" idx="23"/>
          </p:nvPr>
        </p:nvSpPr>
        <p:spPr>
          <a:xfrm>
            <a:off x="1814464" y="4564453"/>
            <a:ext cx="2412304" cy="1707559"/>
          </a:xfrm>
          <a:prstGeom prst="rect">
            <a:avLst/>
          </a:prstGeom>
        </p:spPr>
        <p:txBody>
          <a:bodyPr lIns="91439" tIns="45719" rIns="91439" bIns="45719"/>
          <a:lstStyle/>
          <a:p>
            <a:endParaRPr/>
          </a:p>
        </p:txBody>
      </p:sp>
      <p:sp>
        <p:nvSpPr>
          <p:cNvPr id="155" name="Picture Placeholder 8"/>
          <p:cNvSpPr>
            <a:spLocks noGrp="1"/>
          </p:cNvSpPr>
          <p:nvPr>
            <p:ph type="pic" sz="quarter" idx="24"/>
          </p:nvPr>
        </p:nvSpPr>
        <p:spPr>
          <a:xfrm>
            <a:off x="4346207" y="4564453"/>
            <a:ext cx="3023725" cy="1707559"/>
          </a:xfrm>
          <a:prstGeom prst="rect">
            <a:avLst/>
          </a:prstGeom>
        </p:spPr>
        <p:txBody>
          <a:bodyPr lIns="91439" tIns="45719" rIns="91439" bIns="45719"/>
          <a:lstStyle/>
          <a:p>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8_Custom Layout">
    <p:spTree>
      <p:nvGrpSpPr>
        <p:cNvPr id="1" name=""/>
        <p:cNvGrpSpPr/>
        <p:nvPr/>
      </p:nvGrpSpPr>
      <p:grpSpPr>
        <a:xfrm>
          <a:off x="0" y="0"/>
          <a:ext cx="0" cy="0"/>
          <a:chOff x="0" y="0"/>
          <a:chExt cx="0" cy="0"/>
        </a:xfrm>
      </p:grpSpPr>
      <p:sp>
        <p:nvSpPr>
          <p:cNvPr id="163" name="Picture Placeholder 7"/>
          <p:cNvSpPr>
            <a:spLocks noGrp="1"/>
          </p:cNvSpPr>
          <p:nvPr>
            <p:ph type="pic" sz="half" idx="21"/>
          </p:nvPr>
        </p:nvSpPr>
        <p:spPr>
          <a:xfrm>
            <a:off x="1201004" y="938281"/>
            <a:ext cx="3357349" cy="4981437"/>
          </a:xfrm>
          <a:prstGeom prst="rect">
            <a:avLst/>
          </a:prstGeom>
        </p:spPr>
        <p:txBody>
          <a:bodyPr lIns="91439" tIns="45719" rIns="91439" bIns="45719"/>
          <a:lstStyle/>
          <a:p>
            <a:endParaRPr/>
          </a:p>
        </p:txBody>
      </p:sp>
      <p:sp>
        <p:nvSpPr>
          <p:cNvPr id="164" name="Picture Placeholder 6"/>
          <p:cNvSpPr>
            <a:spLocks noGrp="1"/>
          </p:cNvSpPr>
          <p:nvPr>
            <p:ph type="pic" sz="quarter" idx="22"/>
          </p:nvPr>
        </p:nvSpPr>
        <p:spPr>
          <a:xfrm>
            <a:off x="9175845" y="2661312"/>
            <a:ext cx="3016157" cy="4196688"/>
          </a:xfrm>
          <a:prstGeom prst="rect">
            <a:avLst/>
          </a:prstGeom>
        </p:spPr>
        <p:txBody>
          <a:bodyPr lIns="91439" tIns="45719" rIns="91439" bIns="45719"/>
          <a:lstStyle/>
          <a:p>
            <a:endParaRP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Custom Layout">
    <p:spTree>
      <p:nvGrpSpPr>
        <p:cNvPr id="1" name=""/>
        <p:cNvGrpSpPr/>
        <p:nvPr/>
      </p:nvGrpSpPr>
      <p:grpSpPr>
        <a:xfrm>
          <a:off x="0" y="0"/>
          <a:ext cx="0" cy="0"/>
          <a:chOff x="0" y="0"/>
          <a:chExt cx="0" cy="0"/>
        </a:xfrm>
      </p:grpSpPr>
      <p:sp>
        <p:nvSpPr>
          <p:cNvPr id="18" name="Picture Placeholder 5"/>
          <p:cNvSpPr>
            <a:spLocks noGrp="1"/>
          </p:cNvSpPr>
          <p:nvPr>
            <p:ph type="pic" sz="quarter" idx="21"/>
          </p:nvPr>
        </p:nvSpPr>
        <p:spPr>
          <a:xfrm>
            <a:off x="3928233" y="2054681"/>
            <a:ext cx="4530143" cy="3671968"/>
          </a:xfrm>
          <a:prstGeom prst="rect">
            <a:avLst/>
          </a:prstGeom>
        </p:spPr>
        <p:txBody>
          <a:bodyPr lIns="91439" tIns="45719" rIns="91439" bIns="45719"/>
          <a:lstStyle/>
          <a:p>
            <a:endParaRP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9_Custom Layout">
    <p:spTree>
      <p:nvGrpSpPr>
        <p:cNvPr id="1" name=""/>
        <p:cNvGrpSpPr/>
        <p:nvPr/>
      </p:nvGrpSpPr>
      <p:grpSpPr>
        <a:xfrm>
          <a:off x="0" y="0"/>
          <a:ext cx="0" cy="0"/>
          <a:chOff x="0" y="0"/>
          <a:chExt cx="0" cy="0"/>
        </a:xfrm>
      </p:grpSpPr>
      <p:sp>
        <p:nvSpPr>
          <p:cNvPr id="172" name="Picture Placeholder 7"/>
          <p:cNvSpPr>
            <a:spLocks noGrp="1"/>
          </p:cNvSpPr>
          <p:nvPr>
            <p:ph type="pic" sz="quarter" idx="21"/>
          </p:nvPr>
        </p:nvSpPr>
        <p:spPr>
          <a:xfrm>
            <a:off x="0" y="0"/>
            <a:ext cx="2451652" cy="2848375"/>
          </a:xfrm>
          <a:prstGeom prst="rect">
            <a:avLst/>
          </a:prstGeom>
        </p:spPr>
        <p:txBody>
          <a:bodyPr lIns="91439" tIns="45719" rIns="91439" bIns="45719"/>
          <a:lstStyle/>
          <a:p>
            <a:endParaRPr/>
          </a:p>
        </p:txBody>
      </p:sp>
      <p:sp>
        <p:nvSpPr>
          <p:cNvPr id="173" name="Picture Placeholder 6"/>
          <p:cNvSpPr>
            <a:spLocks noGrp="1"/>
          </p:cNvSpPr>
          <p:nvPr>
            <p:ph type="pic" sz="quarter" idx="22"/>
          </p:nvPr>
        </p:nvSpPr>
        <p:spPr>
          <a:xfrm>
            <a:off x="6447187" y="2078932"/>
            <a:ext cx="4147932" cy="2700131"/>
          </a:xfrm>
          <a:prstGeom prst="rect">
            <a:avLst/>
          </a:prstGeom>
        </p:spPr>
        <p:txBody>
          <a:bodyPr lIns="91439" tIns="45719" rIns="91439" bIns="45719"/>
          <a:lstStyle/>
          <a:p>
            <a:endParaRPr/>
          </a:p>
        </p:txBody>
      </p:sp>
      <p:sp>
        <p:nvSpPr>
          <p:cNvPr id="17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20_Custom Layout">
    <p:spTree>
      <p:nvGrpSpPr>
        <p:cNvPr id="1" name=""/>
        <p:cNvGrpSpPr/>
        <p:nvPr/>
      </p:nvGrpSpPr>
      <p:grpSpPr>
        <a:xfrm>
          <a:off x="0" y="0"/>
          <a:ext cx="0" cy="0"/>
          <a:chOff x="0" y="0"/>
          <a:chExt cx="0" cy="0"/>
        </a:xfrm>
      </p:grpSpPr>
      <p:sp>
        <p:nvSpPr>
          <p:cNvPr id="181" name="Picture Placeholder 4"/>
          <p:cNvSpPr>
            <a:spLocks noGrp="1"/>
          </p:cNvSpPr>
          <p:nvPr>
            <p:ph type="pic" sz="half" idx="21"/>
          </p:nvPr>
        </p:nvSpPr>
        <p:spPr>
          <a:xfrm>
            <a:off x="7248938" y="-2"/>
            <a:ext cx="4206135" cy="5738193"/>
          </a:xfrm>
          <a:prstGeom prst="rect">
            <a:avLst/>
          </a:prstGeom>
        </p:spPr>
        <p:txBody>
          <a:bodyPr lIns="91439" tIns="45719" rIns="91439" bIns="45719"/>
          <a:lstStyle/>
          <a:p>
            <a:endParaRPr/>
          </a:p>
        </p:txBody>
      </p:sp>
      <p:sp>
        <p:nvSpPr>
          <p:cNvPr id="1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21_Custom Layout">
    <p:spTree>
      <p:nvGrpSpPr>
        <p:cNvPr id="1" name=""/>
        <p:cNvGrpSpPr/>
        <p:nvPr/>
      </p:nvGrpSpPr>
      <p:grpSpPr>
        <a:xfrm>
          <a:off x="0" y="0"/>
          <a:ext cx="0" cy="0"/>
          <a:chOff x="0" y="0"/>
          <a:chExt cx="0" cy="0"/>
        </a:xfrm>
      </p:grpSpPr>
      <p:sp>
        <p:nvSpPr>
          <p:cNvPr id="189" name="Picture Placeholder 13"/>
          <p:cNvSpPr>
            <a:spLocks noGrp="1"/>
          </p:cNvSpPr>
          <p:nvPr>
            <p:ph type="pic" sz="quarter" idx="21"/>
          </p:nvPr>
        </p:nvSpPr>
        <p:spPr>
          <a:xfrm>
            <a:off x="1495718" y="-3"/>
            <a:ext cx="2727488" cy="3429002"/>
          </a:xfrm>
          <a:prstGeom prst="rect">
            <a:avLst/>
          </a:prstGeom>
        </p:spPr>
        <p:txBody>
          <a:bodyPr lIns="91439" tIns="45719" rIns="91439" bIns="45719"/>
          <a:lstStyle/>
          <a:p>
            <a:endParaRPr/>
          </a:p>
        </p:txBody>
      </p:sp>
      <p:sp>
        <p:nvSpPr>
          <p:cNvPr id="190" name="Picture Placeholder 12"/>
          <p:cNvSpPr>
            <a:spLocks noGrp="1"/>
          </p:cNvSpPr>
          <p:nvPr>
            <p:ph type="pic" sz="quarter" idx="22"/>
          </p:nvPr>
        </p:nvSpPr>
        <p:spPr>
          <a:xfrm>
            <a:off x="9191132" y="2366128"/>
            <a:ext cx="3000868" cy="4491872"/>
          </a:xfrm>
          <a:prstGeom prst="rect">
            <a:avLst/>
          </a:prstGeom>
        </p:spPr>
        <p:txBody>
          <a:bodyPr lIns="91439" tIns="45719" rIns="91439" bIns="45719"/>
          <a:lstStyle/>
          <a:p>
            <a:endParaRPr/>
          </a:p>
        </p:txBody>
      </p:sp>
      <p:sp>
        <p:nvSpPr>
          <p:cNvPr id="1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22_Custom Layout">
    <p:spTree>
      <p:nvGrpSpPr>
        <p:cNvPr id="1" name=""/>
        <p:cNvGrpSpPr/>
        <p:nvPr/>
      </p:nvGrpSpPr>
      <p:grpSpPr>
        <a:xfrm>
          <a:off x="0" y="0"/>
          <a:ext cx="0" cy="0"/>
          <a:chOff x="0" y="0"/>
          <a:chExt cx="0" cy="0"/>
        </a:xfrm>
      </p:grpSpPr>
      <p:sp>
        <p:nvSpPr>
          <p:cNvPr id="198" name="Picture Placeholder 7"/>
          <p:cNvSpPr>
            <a:spLocks noGrp="1"/>
          </p:cNvSpPr>
          <p:nvPr>
            <p:ph type="pic" sz="quarter" idx="21"/>
          </p:nvPr>
        </p:nvSpPr>
        <p:spPr>
          <a:xfrm>
            <a:off x="-2" y="-2"/>
            <a:ext cx="2376511" cy="3617847"/>
          </a:xfrm>
          <a:prstGeom prst="rect">
            <a:avLst/>
          </a:prstGeom>
        </p:spPr>
        <p:txBody>
          <a:bodyPr lIns="91439" tIns="45719" rIns="91439" bIns="45719"/>
          <a:lstStyle/>
          <a:p>
            <a:endParaRPr/>
          </a:p>
        </p:txBody>
      </p:sp>
      <p:sp>
        <p:nvSpPr>
          <p:cNvPr id="199" name="Picture Placeholder 6"/>
          <p:cNvSpPr>
            <a:spLocks noGrp="1"/>
          </p:cNvSpPr>
          <p:nvPr>
            <p:ph type="pic" sz="quarter" idx="22"/>
          </p:nvPr>
        </p:nvSpPr>
        <p:spPr>
          <a:xfrm>
            <a:off x="7407964" y="1293223"/>
            <a:ext cx="3445565" cy="4658899"/>
          </a:xfrm>
          <a:prstGeom prst="rect">
            <a:avLst/>
          </a:prstGeom>
        </p:spPr>
        <p:txBody>
          <a:bodyPr lIns="91439" tIns="45719" rIns="91439" bIns="45719"/>
          <a:lstStyle/>
          <a:p>
            <a:endParaRPr/>
          </a:p>
        </p:txBody>
      </p:sp>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3_Custom Layout">
    <p:spTree>
      <p:nvGrpSpPr>
        <p:cNvPr id="1" name=""/>
        <p:cNvGrpSpPr/>
        <p:nvPr/>
      </p:nvGrpSpPr>
      <p:grpSpPr>
        <a:xfrm>
          <a:off x="0" y="0"/>
          <a:ext cx="0" cy="0"/>
          <a:chOff x="0" y="0"/>
          <a:chExt cx="0" cy="0"/>
        </a:xfrm>
      </p:grpSpPr>
      <p:sp>
        <p:nvSpPr>
          <p:cNvPr id="207" name="Picture Placeholder 3"/>
          <p:cNvSpPr>
            <a:spLocks noGrp="1"/>
          </p:cNvSpPr>
          <p:nvPr>
            <p:ph type="pic" idx="21"/>
          </p:nvPr>
        </p:nvSpPr>
        <p:spPr>
          <a:xfrm>
            <a:off x="4439796" y="-3"/>
            <a:ext cx="7752205" cy="6858002"/>
          </a:xfrm>
          <a:prstGeom prst="rect">
            <a:avLst/>
          </a:prstGeom>
        </p:spPr>
        <p:txBody>
          <a:bodyPr lIns="91439" tIns="45719" rIns="91439" bIns="45719"/>
          <a:lstStyle/>
          <a:p>
            <a:endParaRPr/>
          </a:p>
        </p:txBody>
      </p:sp>
      <p:sp>
        <p:nvSpPr>
          <p:cNvPr id="2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24_Custom Layout">
    <p:spTree>
      <p:nvGrpSpPr>
        <p:cNvPr id="1" name=""/>
        <p:cNvGrpSpPr/>
        <p:nvPr/>
      </p:nvGrpSpPr>
      <p:grpSpPr>
        <a:xfrm>
          <a:off x="0" y="0"/>
          <a:ext cx="0" cy="0"/>
          <a:chOff x="0" y="0"/>
          <a:chExt cx="0" cy="0"/>
        </a:xfrm>
      </p:grpSpPr>
      <p:sp>
        <p:nvSpPr>
          <p:cNvPr id="215" name="Picture Placeholder 7"/>
          <p:cNvSpPr>
            <a:spLocks noGrp="1"/>
          </p:cNvSpPr>
          <p:nvPr>
            <p:ph type="pic" sz="quarter" idx="21"/>
          </p:nvPr>
        </p:nvSpPr>
        <p:spPr>
          <a:xfrm>
            <a:off x="-5" y="0"/>
            <a:ext cx="3352805" cy="2286000"/>
          </a:xfrm>
          <a:prstGeom prst="rect">
            <a:avLst/>
          </a:prstGeom>
        </p:spPr>
        <p:txBody>
          <a:bodyPr lIns="91439" tIns="45719" rIns="91439" bIns="45719"/>
          <a:lstStyle/>
          <a:p>
            <a:endParaRPr/>
          </a:p>
        </p:txBody>
      </p:sp>
      <p:sp>
        <p:nvSpPr>
          <p:cNvPr id="216" name="Picture Placeholder 6"/>
          <p:cNvSpPr>
            <a:spLocks noGrp="1"/>
          </p:cNvSpPr>
          <p:nvPr>
            <p:ph type="pic" sz="half" idx="22"/>
          </p:nvPr>
        </p:nvSpPr>
        <p:spPr>
          <a:xfrm>
            <a:off x="7997879" y="1124966"/>
            <a:ext cx="4194123" cy="5733036"/>
          </a:xfrm>
          <a:prstGeom prst="rect">
            <a:avLst/>
          </a:prstGeom>
        </p:spPr>
        <p:txBody>
          <a:bodyPr lIns="91439" tIns="45719" rIns="91439" bIns="45719"/>
          <a:lstStyle/>
          <a:p>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25_Custom Layout">
    <p:spTree>
      <p:nvGrpSpPr>
        <p:cNvPr id="1" name=""/>
        <p:cNvGrpSpPr/>
        <p:nvPr/>
      </p:nvGrpSpPr>
      <p:grpSpPr>
        <a:xfrm>
          <a:off x="0" y="0"/>
          <a:ext cx="0" cy="0"/>
          <a:chOff x="0" y="0"/>
          <a:chExt cx="0" cy="0"/>
        </a:xfrm>
      </p:grpSpPr>
      <p:sp>
        <p:nvSpPr>
          <p:cNvPr id="224" name="Picture Placeholder 4"/>
          <p:cNvSpPr>
            <a:spLocks noGrp="1"/>
          </p:cNvSpPr>
          <p:nvPr>
            <p:ph type="pic" sz="half" idx="21"/>
          </p:nvPr>
        </p:nvSpPr>
        <p:spPr>
          <a:xfrm>
            <a:off x="1166188" y="1170433"/>
            <a:ext cx="3861425" cy="5687568"/>
          </a:xfrm>
          <a:prstGeom prst="rect">
            <a:avLst/>
          </a:prstGeom>
        </p:spPr>
        <p:txBody>
          <a:bodyPr lIns="91439" tIns="45719" rIns="91439" bIns="45719"/>
          <a:lstStyle/>
          <a:p>
            <a:endParaRPr/>
          </a:p>
        </p:txBody>
      </p:sp>
      <p:sp>
        <p:nvSpPr>
          <p:cNvPr id="2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26_Custom Layout">
    <p:spTree>
      <p:nvGrpSpPr>
        <p:cNvPr id="1" name=""/>
        <p:cNvGrpSpPr/>
        <p:nvPr/>
      </p:nvGrpSpPr>
      <p:grpSpPr>
        <a:xfrm>
          <a:off x="0" y="0"/>
          <a:ext cx="0" cy="0"/>
          <a:chOff x="0" y="0"/>
          <a:chExt cx="0" cy="0"/>
        </a:xfrm>
      </p:grpSpPr>
      <p:sp>
        <p:nvSpPr>
          <p:cNvPr id="2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27_Custom Layout">
    <p:spTree>
      <p:nvGrpSpPr>
        <p:cNvPr id="1" name=""/>
        <p:cNvGrpSpPr/>
        <p:nvPr/>
      </p:nvGrpSpPr>
      <p:grpSpPr>
        <a:xfrm>
          <a:off x="0" y="0"/>
          <a:ext cx="0" cy="0"/>
          <a:chOff x="0" y="0"/>
          <a:chExt cx="0" cy="0"/>
        </a:xfrm>
      </p:grpSpPr>
      <p:sp>
        <p:nvSpPr>
          <p:cNvPr id="239" name="Picture Placeholder 4"/>
          <p:cNvSpPr>
            <a:spLocks noGrp="1"/>
          </p:cNvSpPr>
          <p:nvPr>
            <p:ph type="pic" sz="half" idx="21"/>
          </p:nvPr>
        </p:nvSpPr>
        <p:spPr>
          <a:xfrm>
            <a:off x="9144000" y="0"/>
            <a:ext cx="3048000" cy="6858000"/>
          </a:xfrm>
          <a:prstGeom prst="rect">
            <a:avLst/>
          </a:prstGeom>
        </p:spPr>
        <p:txBody>
          <a:bodyPr lIns="91439" tIns="45719" rIns="91439" bIns="45719"/>
          <a:lstStyle/>
          <a:p>
            <a:endParaRPr/>
          </a:p>
        </p:txBody>
      </p:sp>
      <p:sp>
        <p:nvSpPr>
          <p:cNvPr id="2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28_Custom Layout">
    <p:spTree>
      <p:nvGrpSpPr>
        <p:cNvPr id="1" name=""/>
        <p:cNvGrpSpPr/>
        <p:nvPr/>
      </p:nvGrpSpPr>
      <p:grpSpPr>
        <a:xfrm>
          <a:off x="0" y="0"/>
          <a:ext cx="0" cy="0"/>
          <a:chOff x="0" y="0"/>
          <a:chExt cx="0" cy="0"/>
        </a:xfrm>
      </p:grpSpPr>
      <p:sp>
        <p:nvSpPr>
          <p:cNvPr id="247" name="Picture Placeholder 4"/>
          <p:cNvSpPr>
            <a:spLocks noGrp="1"/>
          </p:cNvSpPr>
          <p:nvPr>
            <p:ph type="pic" sz="quarter" idx="21"/>
          </p:nvPr>
        </p:nvSpPr>
        <p:spPr>
          <a:xfrm>
            <a:off x="8733180" y="1517799"/>
            <a:ext cx="1895062" cy="3332495"/>
          </a:xfrm>
          <a:prstGeom prst="rect">
            <a:avLst/>
          </a:prstGeom>
        </p:spPr>
        <p:txBody>
          <a:bodyPr lIns="91439" tIns="45719" rIns="91439" bIns="45719"/>
          <a:lstStyle/>
          <a:p>
            <a:endParaRPr/>
          </a:p>
        </p:txBody>
      </p:sp>
      <p:sp>
        <p:nvSpPr>
          <p:cNvPr id="2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2_Custom Layout">
    <p:spTree>
      <p:nvGrpSpPr>
        <p:cNvPr id="1" name=""/>
        <p:cNvGrpSpPr/>
        <p:nvPr/>
      </p:nvGrpSpPr>
      <p:grpSpPr>
        <a:xfrm>
          <a:off x="0" y="0"/>
          <a:ext cx="0" cy="0"/>
          <a:chOff x="0" y="0"/>
          <a:chExt cx="0" cy="0"/>
        </a:xfrm>
      </p:grpSpPr>
      <p:sp>
        <p:nvSpPr>
          <p:cNvPr id="26" name="Picture Placeholder 4"/>
          <p:cNvSpPr>
            <a:spLocks noGrp="1"/>
          </p:cNvSpPr>
          <p:nvPr>
            <p:ph type="pic" idx="21"/>
          </p:nvPr>
        </p:nvSpPr>
        <p:spPr>
          <a:xfrm>
            <a:off x="723900" y="762000"/>
            <a:ext cx="10744200" cy="5334000"/>
          </a:xfrm>
          <a:prstGeom prst="rect">
            <a:avLst/>
          </a:prstGeom>
        </p:spPr>
        <p:txBody>
          <a:bodyPr lIns="91439" tIns="45719" rIns="91439" bIns="45719"/>
          <a:lstStyle/>
          <a:p>
            <a:endParaRP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29_Custom Layout">
    <p:spTree>
      <p:nvGrpSpPr>
        <p:cNvPr id="1" name=""/>
        <p:cNvGrpSpPr/>
        <p:nvPr/>
      </p:nvGrpSpPr>
      <p:grpSpPr>
        <a:xfrm>
          <a:off x="0" y="0"/>
          <a:ext cx="0" cy="0"/>
          <a:chOff x="0" y="0"/>
          <a:chExt cx="0" cy="0"/>
        </a:xfrm>
      </p:grpSpPr>
      <p:sp>
        <p:nvSpPr>
          <p:cNvPr id="255" name="Picture Placeholder 4"/>
          <p:cNvSpPr>
            <a:spLocks noGrp="1"/>
          </p:cNvSpPr>
          <p:nvPr>
            <p:ph type="pic" sz="quarter" idx="21"/>
          </p:nvPr>
        </p:nvSpPr>
        <p:spPr>
          <a:xfrm>
            <a:off x="4803923" y="2073494"/>
            <a:ext cx="2198091" cy="2705452"/>
          </a:xfrm>
          <a:prstGeom prst="rect">
            <a:avLst/>
          </a:prstGeom>
        </p:spPr>
        <p:txBody>
          <a:bodyPr lIns="91439" tIns="45719" rIns="91439" bIns="45719"/>
          <a:lstStyle/>
          <a:p>
            <a:endParaRPr/>
          </a:p>
        </p:txBody>
      </p:sp>
      <p:sp>
        <p:nvSpPr>
          <p:cNvPr id="2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30_Custom Layout">
    <p:spTree>
      <p:nvGrpSpPr>
        <p:cNvPr id="1" name=""/>
        <p:cNvGrpSpPr/>
        <p:nvPr/>
      </p:nvGrpSpPr>
      <p:grpSpPr>
        <a:xfrm>
          <a:off x="0" y="0"/>
          <a:ext cx="0" cy="0"/>
          <a:chOff x="0" y="0"/>
          <a:chExt cx="0" cy="0"/>
        </a:xfrm>
      </p:grpSpPr>
      <p:sp>
        <p:nvSpPr>
          <p:cNvPr id="2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31_Custom Layout">
    <p:spTree>
      <p:nvGrpSpPr>
        <p:cNvPr id="1" name=""/>
        <p:cNvGrpSpPr/>
        <p:nvPr/>
      </p:nvGrpSpPr>
      <p:grpSpPr>
        <a:xfrm>
          <a:off x="0" y="0"/>
          <a:ext cx="0" cy="0"/>
          <a:chOff x="0" y="0"/>
          <a:chExt cx="0" cy="0"/>
        </a:xfrm>
      </p:grpSpPr>
      <p:sp>
        <p:nvSpPr>
          <p:cNvPr id="2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32_Custom Layout">
    <p:spTree>
      <p:nvGrpSpPr>
        <p:cNvPr id="1" name=""/>
        <p:cNvGrpSpPr/>
        <p:nvPr/>
      </p:nvGrpSpPr>
      <p:grpSpPr>
        <a:xfrm>
          <a:off x="0" y="0"/>
          <a:ext cx="0" cy="0"/>
          <a:chOff x="0" y="0"/>
          <a:chExt cx="0" cy="0"/>
        </a:xfrm>
      </p:grpSpPr>
      <p:sp>
        <p:nvSpPr>
          <p:cNvPr id="2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33_Custom Layout">
    <p:spTree>
      <p:nvGrpSpPr>
        <p:cNvPr id="1" name=""/>
        <p:cNvGrpSpPr/>
        <p:nvPr/>
      </p:nvGrpSpPr>
      <p:grpSpPr>
        <a:xfrm>
          <a:off x="0" y="0"/>
          <a:ext cx="0" cy="0"/>
          <a:chOff x="0" y="0"/>
          <a:chExt cx="0" cy="0"/>
        </a:xfrm>
      </p:grpSpPr>
      <p:sp>
        <p:nvSpPr>
          <p:cNvPr id="2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34_Custom Layout">
    <p:spTree>
      <p:nvGrpSpPr>
        <p:cNvPr id="1" name=""/>
        <p:cNvGrpSpPr/>
        <p:nvPr/>
      </p:nvGrpSpPr>
      <p:grpSpPr>
        <a:xfrm>
          <a:off x="0" y="0"/>
          <a:ext cx="0" cy="0"/>
          <a:chOff x="0" y="0"/>
          <a:chExt cx="0" cy="0"/>
        </a:xfrm>
      </p:grpSpPr>
      <p:sp>
        <p:nvSpPr>
          <p:cNvPr id="2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35_Custom Layout">
    <p:spTree>
      <p:nvGrpSpPr>
        <p:cNvPr id="1" name=""/>
        <p:cNvGrpSpPr/>
        <p:nvPr/>
      </p:nvGrpSpPr>
      <p:grpSpPr>
        <a:xfrm>
          <a:off x="0" y="0"/>
          <a:ext cx="0" cy="0"/>
          <a:chOff x="0" y="0"/>
          <a:chExt cx="0" cy="0"/>
        </a:xfrm>
      </p:grpSpPr>
      <p:sp>
        <p:nvSpPr>
          <p:cNvPr id="2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34" name="Picture Placeholder 4"/>
          <p:cNvSpPr>
            <a:spLocks noGrp="1"/>
          </p:cNvSpPr>
          <p:nvPr>
            <p:ph type="pic" idx="21"/>
          </p:nvPr>
        </p:nvSpPr>
        <p:spPr>
          <a:xfrm>
            <a:off x="373060" y="380999"/>
            <a:ext cx="11445877" cy="6096002"/>
          </a:xfrm>
          <a:prstGeom prst="rect">
            <a:avLst/>
          </a:prstGeom>
        </p:spPr>
        <p:txBody>
          <a:bodyPr lIns="91439" tIns="45719" rIns="91439" bIns="45719"/>
          <a:lstStyle/>
          <a:p>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4_Custom Layout">
    <p:spTree>
      <p:nvGrpSpPr>
        <p:cNvPr id="1" name=""/>
        <p:cNvGrpSpPr/>
        <p:nvPr/>
      </p:nvGrpSpPr>
      <p:grpSpPr>
        <a:xfrm>
          <a:off x="0" y="0"/>
          <a:ext cx="0" cy="0"/>
          <a:chOff x="0" y="0"/>
          <a:chExt cx="0" cy="0"/>
        </a:xfrm>
      </p:grpSpPr>
      <p:sp>
        <p:nvSpPr>
          <p:cNvPr id="42" name="Picture Placeholder 4"/>
          <p:cNvSpPr>
            <a:spLocks noGrp="1"/>
          </p:cNvSpPr>
          <p:nvPr>
            <p:ph type="pic" idx="21"/>
          </p:nvPr>
        </p:nvSpPr>
        <p:spPr>
          <a:xfrm>
            <a:off x="0" y="1"/>
            <a:ext cx="12192000" cy="6858001"/>
          </a:xfrm>
          <a:prstGeom prst="rect">
            <a:avLst/>
          </a:prstGeom>
        </p:spPr>
        <p:txBody>
          <a:bodyPr lIns="91439" tIns="45719" rIns="91439" bIns="45719"/>
          <a:lstStyle/>
          <a:p>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5_Custom Layout">
    <p:spTree>
      <p:nvGrpSpPr>
        <p:cNvPr id="1" name=""/>
        <p:cNvGrpSpPr/>
        <p:nvPr/>
      </p:nvGrpSpPr>
      <p:grpSpPr>
        <a:xfrm>
          <a:off x="0" y="0"/>
          <a:ext cx="0" cy="0"/>
          <a:chOff x="0" y="0"/>
          <a:chExt cx="0" cy="0"/>
        </a:xfrm>
      </p:grpSpPr>
      <p:sp>
        <p:nvSpPr>
          <p:cNvPr id="50" name="Picture Placeholder 4"/>
          <p:cNvSpPr>
            <a:spLocks noGrp="1"/>
          </p:cNvSpPr>
          <p:nvPr>
            <p:ph type="pic" sz="quarter" idx="21"/>
          </p:nvPr>
        </p:nvSpPr>
        <p:spPr>
          <a:xfrm>
            <a:off x="7553741" y="1285048"/>
            <a:ext cx="3445566" cy="4287905"/>
          </a:xfrm>
          <a:prstGeom prst="rect">
            <a:avLst/>
          </a:prstGeom>
        </p:spPr>
        <p:txBody>
          <a:bodyPr lIns="91439" tIns="45719" rIns="91439" bIns="45719"/>
          <a:lstStyle/>
          <a:p>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6_Custom Layout">
    <p:spTree>
      <p:nvGrpSpPr>
        <p:cNvPr id="1" name=""/>
        <p:cNvGrpSpPr/>
        <p:nvPr/>
      </p:nvGrpSpPr>
      <p:grpSpPr>
        <a:xfrm>
          <a:off x="0" y="0"/>
          <a:ext cx="0" cy="0"/>
          <a:chOff x="0" y="0"/>
          <a:chExt cx="0" cy="0"/>
        </a:xfrm>
      </p:grpSpPr>
      <p:sp>
        <p:nvSpPr>
          <p:cNvPr id="58" name="Picture Placeholder 7"/>
          <p:cNvSpPr>
            <a:spLocks noGrp="1"/>
          </p:cNvSpPr>
          <p:nvPr>
            <p:ph type="pic" sz="half" idx="21"/>
          </p:nvPr>
        </p:nvSpPr>
        <p:spPr>
          <a:xfrm>
            <a:off x="1097281" y="1123784"/>
            <a:ext cx="5561921" cy="3420129"/>
          </a:xfrm>
          <a:prstGeom prst="rect">
            <a:avLst/>
          </a:prstGeom>
        </p:spPr>
        <p:txBody>
          <a:bodyPr lIns="91439" tIns="45719" rIns="91439" bIns="45719"/>
          <a:lstStyle/>
          <a:p>
            <a:endParaRPr/>
          </a:p>
        </p:txBody>
      </p:sp>
      <p:sp>
        <p:nvSpPr>
          <p:cNvPr id="59" name="Picture Placeholder 6"/>
          <p:cNvSpPr>
            <a:spLocks noGrp="1"/>
          </p:cNvSpPr>
          <p:nvPr>
            <p:ph type="pic" sz="quarter" idx="22"/>
          </p:nvPr>
        </p:nvSpPr>
        <p:spPr>
          <a:xfrm>
            <a:off x="7756480" y="2660523"/>
            <a:ext cx="3704004" cy="4223983"/>
          </a:xfrm>
          <a:prstGeom prst="rect">
            <a:avLst/>
          </a:prstGeom>
        </p:spPr>
        <p:txBody>
          <a:bodyPr lIns="91439" tIns="45719" rIns="91439" bIns="45719"/>
          <a:lstStyle/>
          <a:p>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7_Custom Layout">
    <p:spTree>
      <p:nvGrpSpPr>
        <p:cNvPr id="1" name=""/>
        <p:cNvGrpSpPr/>
        <p:nvPr/>
      </p:nvGrpSpPr>
      <p:grpSpPr>
        <a:xfrm>
          <a:off x="0" y="0"/>
          <a:ext cx="0" cy="0"/>
          <a:chOff x="0" y="0"/>
          <a:chExt cx="0" cy="0"/>
        </a:xfrm>
      </p:grpSpPr>
      <p:sp>
        <p:nvSpPr>
          <p:cNvPr id="67" name="Picture Placeholder 4"/>
          <p:cNvSpPr>
            <a:spLocks noGrp="1"/>
          </p:cNvSpPr>
          <p:nvPr>
            <p:ph type="pic" idx="21"/>
          </p:nvPr>
        </p:nvSpPr>
        <p:spPr>
          <a:xfrm>
            <a:off x="1963211" y="1142999"/>
            <a:ext cx="7474228" cy="4572002"/>
          </a:xfrm>
          <a:prstGeom prst="rect">
            <a:avLst/>
          </a:prstGeom>
        </p:spPr>
        <p:txBody>
          <a:bodyPr lIns="91439" tIns="45719" rIns="91439" bIns="45719"/>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8_Custom Layout">
    <p:spTree>
      <p:nvGrpSpPr>
        <p:cNvPr id="1" name=""/>
        <p:cNvGrpSpPr/>
        <p:nvPr/>
      </p:nvGrpSpPr>
      <p:grpSpPr>
        <a:xfrm>
          <a:off x="0" y="0"/>
          <a:ext cx="0" cy="0"/>
          <a:chOff x="0" y="0"/>
          <a:chExt cx="0" cy="0"/>
        </a:xfrm>
      </p:grpSpPr>
      <p:sp>
        <p:nvSpPr>
          <p:cNvPr id="75" name="Picture Placeholder 4"/>
          <p:cNvSpPr>
            <a:spLocks noGrp="1"/>
          </p:cNvSpPr>
          <p:nvPr>
            <p:ph type="pic" sz="half" idx="21"/>
          </p:nvPr>
        </p:nvSpPr>
        <p:spPr>
          <a:xfrm>
            <a:off x="909428" y="914400"/>
            <a:ext cx="4280452" cy="4903305"/>
          </a:xfrm>
          <a:prstGeom prst="rect">
            <a:avLst/>
          </a:prstGeom>
        </p:spPr>
        <p:txBody>
          <a:bodyPr lIns="91439" tIns="45719" rIns="91439" bIns="45719"/>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826683" y="769937"/>
            <a:ext cx="97536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78978" y="6232199"/>
            <a:ext cx="258623" cy="248303"/>
          </a:xfrm>
          <a:prstGeom prst="rect">
            <a:avLst/>
          </a:prstGeom>
          <a:ln w="12700">
            <a:miter lim="400000"/>
          </a:ln>
        </p:spPr>
        <p:txBody>
          <a:bodyPr wrap="none" lIns="45718" tIns="45718" rIns="45718" bIns="45718" anchor="ctr">
            <a:spAutoFit/>
          </a:bodyPr>
          <a:lstStyle>
            <a:lvl1pPr algn="r">
              <a:defRPr sz="1200">
                <a:latin typeface="+mj-lt"/>
                <a:ea typeface="+mj-ea"/>
                <a:cs typeface="+mj-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222444"/>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222444"/>
          </a:solidFill>
          <a:uFillTx/>
          <a:latin typeface="+mj-lt"/>
          <a:ea typeface="+mj-ea"/>
          <a:cs typeface="+mj-cs"/>
          <a:sym typeface="Calibri"/>
        </a:defRPr>
      </a:lvl9pPr>
    </p:bodyStyle>
    <p:otherStyle>
      <a:lvl1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91435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 Id="rId5" Type="http://schemas.openxmlformats.org/officeDocument/2006/relationships/image" Target="../media/image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Rectangle 11"/>
          <p:cNvSpPr/>
          <p:nvPr/>
        </p:nvSpPr>
        <p:spPr>
          <a:xfrm flipV="1">
            <a:off x="0" y="-6"/>
            <a:ext cx="12192000" cy="6858005"/>
          </a:xfrm>
          <a:prstGeom prst="rect">
            <a:avLst/>
          </a:prstGeom>
          <a:solidFill>
            <a:srgbClr val="222444"/>
          </a:solidFill>
          <a:ln w="12700">
            <a:miter lim="400000"/>
          </a:ln>
        </p:spPr>
        <p:txBody>
          <a:bodyPr lIns="45718" tIns="45718" rIns="45718" bIns="45718" anchor="ctr"/>
          <a:lstStyle/>
          <a:p>
            <a:pPr algn="ctr">
              <a:defRPr i="1">
                <a:solidFill>
                  <a:srgbClr val="FFFFFF"/>
                </a:solidFill>
              </a:defRPr>
            </a:pPr>
            <a:endParaRPr/>
          </a:p>
        </p:txBody>
      </p:sp>
      <p:sp>
        <p:nvSpPr>
          <p:cNvPr id="308" name="7 CuadroTexto"/>
          <p:cNvSpPr txBox="1"/>
          <p:nvPr/>
        </p:nvSpPr>
        <p:spPr>
          <a:xfrm>
            <a:off x="9450906" y="5295760"/>
            <a:ext cx="1748564"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400">
                <a:solidFill>
                  <a:schemeClr val="accent2"/>
                </a:solidFill>
              </a:defRPr>
            </a:pPr>
            <a:r>
              <a:t>Astronomy</a:t>
            </a:r>
          </a:p>
          <a:p>
            <a:pPr>
              <a:defRPr sz="1400">
                <a:solidFill>
                  <a:schemeClr val="accent2"/>
                </a:solidFill>
              </a:defRPr>
            </a:pPr>
            <a:r>
              <a:t>Multipurpose Template</a:t>
            </a:r>
          </a:p>
        </p:txBody>
      </p:sp>
      <p:pic>
        <p:nvPicPr>
          <p:cNvPr id="309" name="Picture Placeholder 2" descr="Picture Placeholder 2"/>
          <p:cNvPicPr>
            <a:picLocks noGrp="1" noChangeAspect="1"/>
          </p:cNvPicPr>
          <p:nvPr>
            <p:ph type="pic" idx="21"/>
          </p:nvPr>
        </p:nvPicPr>
        <p:blipFill>
          <a:blip r:embed="rId2"/>
          <a:srcRect l="15301" r="15301"/>
          <a:stretch>
            <a:fillRect/>
          </a:stretch>
        </p:blipFill>
        <p:spPr>
          <a:xfrm>
            <a:off x="3928232" y="18194"/>
            <a:ext cx="8415872" cy="6821593"/>
          </a:xfrm>
          <a:prstGeom prst="rect">
            <a:avLst/>
          </a:prstGeom>
        </p:spPr>
      </p:pic>
      <p:sp>
        <p:nvSpPr>
          <p:cNvPr id="310" name="TextBox 33"/>
          <p:cNvSpPr txBox="1"/>
          <p:nvPr/>
        </p:nvSpPr>
        <p:spPr>
          <a:xfrm>
            <a:off x="1782740" y="228258"/>
            <a:ext cx="10239773" cy="3362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6000">
                <a:solidFill>
                  <a:schemeClr val="accent2"/>
                </a:solidFill>
                <a:latin typeface="Futura"/>
                <a:ea typeface="Futura"/>
                <a:cs typeface="Futura"/>
                <a:sym typeface="Futura"/>
              </a:defRPr>
            </a:pPr>
            <a:r>
              <a:t>Exploring the Properties of Centaurs</a:t>
            </a:r>
          </a:p>
          <a:p>
            <a:pPr>
              <a:defRPr sz="4000">
                <a:solidFill>
                  <a:schemeClr val="accent2"/>
                </a:solidFill>
                <a:latin typeface="Futura Bold"/>
                <a:ea typeface="Futura Bold"/>
                <a:cs typeface="Futura Bold"/>
                <a:sym typeface="Futura Bold"/>
              </a:defRPr>
            </a:pPr>
            <a:r>
              <a:t>NASA SPACE GRANT</a:t>
            </a:r>
          </a:p>
        </p:txBody>
      </p:sp>
      <p:sp>
        <p:nvSpPr>
          <p:cNvPr id="311" name="Group 36"/>
          <p:cNvSpPr txBox="1"/>
          <p:nvPr/>
        </p:nvSpPr>
        <p:spPr>
          <a:xfrm>
            <a:off x="421026" y="3830170"/>
            <a:ext cx="2927929" cy="4526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1200">
                <a:solidFill>
                  <a:schemeClr val="accent2"/>
                </a:solidFill>
                <a:latin typeface="Futura Bold"/>
                <a:ea typeface="Futura Bold"/>
                <a:cs typeface="Futura Bold"/>
                <a:sym typeface="Futura Bold"/>
              </a:defRPr>
            </a:pPr>
            <a:r>
              <a:t>Saturday, APRIL 22nd, 2023</a:t>
            </a:r>
          </a:p>
          <a:p>
            <a:pPr>
              <a:defRPr sz="1200">
                <a:solidFill>
                  <a:schemeClr val="accent2"/>
                </a:solidFill>
                <a:latin typeface="Futura Bold"/>
                <a:ea typeface="Futura Bold"/>
                <a:cs typeface="Futura Bold"/>
                <a:sym typeface="Futura Bold"/>
              </a:defRPr>
            </a:pPr>
            <a:r>
              <a:t>Space Grant Statewide Symposium</a:t>
            </a:r>
          </a:p>
        </p:txBody>
      </p:sp>
      <p:sp>
        <p:nvSpPr>
          <p:cNvPr id="312" name="7 CuadroTexto"/>
          <p:cNvSpPr txBox="1"/>
          <p:nvPr/>
        </p:nvSpPr>
        <p:spPr>
          <a:xfrm>
            <a:off x="4234893" y="5222964"/>
            <a:ext cx="2821912" cy="1313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2000">
                <a:solidFill>
                  <a:schemeClr val="accent2"/>
                </a:solidFill>
                <a:latin typeface="Futura Bold"/>
                <a:ea typeface="Futura Bold"/>
                <a:cs typeface="Futura Bold"/>
                <a:sym typeface="Futura Bold"/>
              </a:defRPr>
            </a:pPr>
            <a:r>
              <a:t>Tessa Richardson</a:t>
            </a:r>
          </a:p>
          <a:p>
            <a:pPr>
              <a:defRPr>
                <a:solidFill>
                  <a:schemeClr val="accent2"/>
                </a:solidFill>
                <a:latin typeface="Futura"/>
                <a:ea typeface="Futura"/>
                <a:cs typeface="Futura"/>
                <a:sym typeface="Futura"/>
              </a:defRPr>
            </a:pPr>
            <a:r>
              <a:t>Northern Az University</a:t>
            </a:r>
          </a:p>
          <a:p>
            <a:pPr>
              <a:defRPr sz="2000">
                <a:solidFill>
                  <a:schemeClr val="accent2"/>
                </a:solidFill>
                <a:latin typeface="Futura Bold"/>
                <a:ea typeface="Futura Bold"/>
                <a:cs typeface="Futura Bold"/>
                <a:sym typeface="Futura Bold"/>
              </a:defRPr>
            </a:pPr>
            <a:r>
              <a:t>Dr. Theodore Kareta</a:t>
            </a:r>
          </a:p>
          <a:p>
            <a:pPr>
              <a:defRPr>
                <a:solidFill>
                  <a:schemeClr val="accent2"/>
                </a:solidFill>
                <a:latin typeface="Futura"/>
                <a:ea typeface="Futura"/>
                <a:cs typeface="Futura"/>
                <a:sym typeface="Futura"/>
              </a:defRPr>
            </a:pPr>
            <a:r>
              <a:t>Lowell Observatory</a:t>
            </a:r>
          </a:p>
        </p:txBody>
      </p:sp>
      <p:pic>
        <p:nvPicPr>
          <p:cNvPr id="313" name="azsgc_black_lg.jpg" descr="azsgc_black_lg.jpg"/>
          <p:cNvPicPr>
            <a:picLocks noChangeAspect="1"/>
          </p:cNvPicPr>
          <p:nvPr/>
        </p:nvPicPr>
        <p:blipFill>
          <a:blip r:embed="rId3"/>
          <a:stretch>
            <a:fillRect/>
          </a:stretch>
        </p:blipFill>
        <p:spPr>
          <a:xfrm>
            <a:off x="322209" y="5695697"/>
            <a:ext cx="648922" cy="90849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0073_science_building_20220113-1-scaled.jpg" descr="0073_science_building_20220113-1-scaled.jpg"/>
          <p:cNvPicPr>
            <a:picLocks noChangeAspect="1"/>
          </p:cNvPicPr>
          <p:nvPr/>
        </p:nvPicPr>
        <p:blipFill>
          <a:blip r:embed="rId2"/>
          <a:srcRect r="6790"/>
          <a:stretch>
            <a:fillRect/>
          </a:stretch>
        </p:blipFill>
        <p:spPr>
          <a:xfrm>
            <a:off x="2603548" y="1"/>
            <a:ext cx="9588453" cy="6858001"/>
          </a:xfrm>
          <a:prstGeom prst="rect">
            <a:avLst/>
          </a:prstGeom>
          <a:ln w="12700">
            <a:miter lim="400000"/>
          </a:ln>
        </p:spPr>
      </p:pic>
      <p:sp>
        <p:nvSpPr>
          <p:cNvPr id="428" name="Rectangle 13"/>
          <p:cNvSpPr/>
          <p:nvPr/>
        </p:nvSpPr>
        <p:spPr>
          <a:xfrm>
            <a:off x="-2" y="2588148"/>
            <a:ext cx="4715025" cy="3291841"/>
          </a:xfrm>
          <a:prstGeom prst="rect">
            <a:avLst/>
          </a:prstGeom>
          <a:solidFill>
            <a:schemeClr val="accent2"/>
          </a:solidFill>
          <a:ln w="12700">
            <a:miter lim="400000"/>
          </a:ln>
        </p:spPr>
        <p:txBody>
          <a:bodyPr lIns="45718" tIns="45718" rIns="45718" bIns="45718" anchor="ctr"/>
          <a:lstStyle/>
          <a:p>
            <a:pPr algn="ctr">
              <a:defRPr>
                <a:solidFill>
                  <a:schemeClr val="accent2"/>
                </a:solidFill>
              </a:defRPr>
            </a:pPr>
            <a:endParaRPr/>
          </a:p>
        </p:txBody>
      </p:sp>
      <p:sp>
        <p:nvSpPr>
          <p:cNvPr id="429" name="Straight Connector 18"/>
          <p:cNvSpPr/>
          <p:nvPr/>
        </p:nvSpPr>
        <p:spPr>
          <a:xfrm>
            <a:off x="5477050" y="5674066"/>
            <a:ext cx="4959628" cy="1"/>
          </a:xfrm>
          <a:prstGeom prst="line">
            <a:avLst/>
          </a:prstGeom>
          <a:ln w="63500" cap="rnd">
            <a:solidFill>
              <a:schemeClr val="accent2"/>
            </a:solidFill>
            <a:miter/>
          </a:ln>
        </p:spPr>
        <p:txBody>
          <a:bodyPr lIns="45718" tIns="45718" rIns="45718" bIns="45718"/>
          <a:lstStyle/>
          <a:p>
            <a:endParaRPr/>
          </a:p>
        </p:txBody>
      </p:sp>
      <p:sp>
        <p:nvSpPr>
          <p:cNvPr id="430" name="Straight Connector 19"/>
          <p:cNvSpPr/>
          <p:nvPr/>
        </p:nvSpPr>
        <p:spPr>
          <a:xfrm>
            <a:off x="5477050" y="4902074"/>
            <a:ext cx="2194562" cy="2"/>
          </a:xfrm>
          <a:prstGeom prst="line">
            <a:avLst/>
          </a:prstGeom>
          <a:ln w="63500" cap="rnd">
            <a:solidFill>
              <a:schemeClr val="accent2"/>
            </a:solidFill>
            <a:miter/>
          </a:ln>
        </p:spPr>
        <p:txBody>
          <a:bodyPr lIns="45718" tIns="45718" rIns="45718" bIns="45718"/>
          <a:lstStyle/>
          <a:p>
            <a:endParaRPr/>
          </a:p>
        </p:txBody>
      </p:sp>
      <p:sp>
        <p:nvSpPr>
          <p:cNvPr id="431" name="TextBox 20"/>
          <p:cNvSpPr txBox="1"/>
          <p:nvPr/>
        </p:nvSpPr>
        <p:spPr>
          <a:xfrm>
            <a:off x="5477050" y="4640090"/>
            <a:ext cx="2194562" cy="224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200">
                <a:solidFill>
                  <a:schemeClr val="accent2"/>
                </a:solidFill>
                <a:latin typeface="Futura Bold"/>
                <a:ea typeface="Futura Bold"/>
                <a:cs typeface="Futura Bold"/>
                <a:sym typeface="Futura Bold"/>
              </a:defRPr>
            </a:lvl1pPr>
          </a:lstStyle>
          <a:p>
            <a:r>
              <a:t>Thanks to ASU for hosting</a:t>
            </a:r>
          </a:p>
        </p:txBody>
      </p:sp>
      <p:sp>
        <p:nvSpPr>
          <p:cNvPr id="432" name="Straight Connector 21"/>
          <p:cNvSpPr/>
          <p:nvPr/>
        </p:nvSpPr>
        <p:spPr>
          <a:xfrm>
            <a:off x="5477050" y="5288071"/>
            <a:ext cx="1788201" cy="2"/>
          </a:xfrm>
          <a:prstGeom prst="line">
            <a:avLst/>
          </a:prstGeom>
          <a:ln w="63500" cap="rnd">
            <a:solidFill>
              <a:schemeClr val="accent2"/>
            </a:solidFill>
            <a:miter/>
          </a:ln>
        </p:spPr>
        <p:txBody>
          <a:bodyPr lIns="45718" tIns="45718" rIns="45718" bIns="45718"/>
          <a:lstStyle/>
          <a:p>
            <a:endParaRPr/>
          </a:p>
        </p:txBody>
      </p:sp>
      <p:sp>
        <p:nvSpPr>
          <p:cNvPr id="433" name="TextBox 22"/>
          <p:cNvSpPr txBox="1"/>
          <p:nvPr/>
        </p:nvSpPr>
        <p:spPr>
          <a:xfrm>
            <a:off x="5477050" y="5023108"/>
            <a:ext cx="2194562" cy="224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200">
                <a:solidFill>
                  <a:schemeClr val="accent2"/>
                </a:solidFill>
                <a:latin typeface="Futura Bold"/>
                <a:ea typeface="Futura Bold"/>
                <a:cs typeface="Futura Bold"/>
                <a:sym typeface="Futura Bold"/>
              </a:defRPr>
            </a:lvl1pPr>
          </a:lstStyle>
          <a:p>
            <a:r>
              <a:t>I’d love to meet you!</a:t>
            </a:r>
          </a:p>
        </p:txBody>
      </p:sp>
      <p:sp>
        <p:nvSpPr>
          <p:cNvPr id="434" name="Straight Connector 23"/>
          <p:cNvSpPr/>
          <p:nvPr/>
        </p:nvSpPr>
        <p:spPr>
          <a:xfrm>
            <a:off x="5476936" y="4516080"/>
            <a:ext cx="3841725" cy="1"/>
          </a:xfrm>
          <a:prstGeom prst="line">
            <a:avLst/>
          </a:prstGeom>
          <a:ln w="63500" cap="rnd">
            <a:solidFill>
              <a:schemeClr val="accent2"/>
            </a:solidFill>
            <a:miter/>
          </a:ln>
        </p:spPr>
        <p:txBody>
          <a:bodyPr lIns="45718" tIns="45718" rIns="45718" bIns="45718"/>
          <a:lstStyle/>
          <a:p>
            <a:endParaRPr/>
          </a:p>
        </p:txBody>
      </p:sp>
      <p:sp>
        <p:nvSpPr>
          <p:cNvPr id="435" name="TextBox 24"/>
          <p:cNvSpPr txBox="1"/>
          <p:nvPr/>
        </p:nvSpPr>
        <p:spPr>
          <a:xfrm>
            <a:off x="5477050" y="5414428"/>
            <a:ext cx="4959627" cy="224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200">
                <a:solidFill>
                  <a:schemeClr val="accent2"/>
                </a:solidFill>
                <a:latin typeface="Futura Bold"/>
                <a:ea typeface="Futura Bold"/>
                <a:cs typeface="Futura Bold"/>
                <a:sym typeface="Futura Bold"/>
              </a:defRPr>
            </a:lvl1pPr>
          </a:lstStyle>
          <a:p>
            <a:r>
              <a:t>Thank you to my wonderful ever patient advisor Dr. Kareta!</a:t>
            </a:r>
          </a:p>
        </p:txBody>
      </p:sp>
      <p:sp>
        <p:nvSpPr>
          <p:cNvPr id="436" name="TextBox 25"/>
          <p:cNvSpPr txBox="1"/>
          <p:nvPr/>
        </p:nvSpPr>
        <p:spPr>
          <a:xfrm>
            <a:off x="5477050" y="4256304"/>
            <a:ext cx="3841498" cy="2240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1200">
                <a:solidFill>
                  <a:schemeClr val="accent2"/>
                </a:solidFill>
                <a:latin typeface="Futura Bold"/>
                <a:ea typeface="Futura Bold"/>
                <a:cs typeface="Futura Bold"/>
                <a:sym typeface="Futura Bold"/>
              </a:defRPr>
            </a:lvl1pPr>
          </a:lstStyle>
          <a:p>
            <a:r>
              <a:t>Thanks very much to the organizers of AZSGC!</a:t>
            </a:r>
          </a:p>
        </p:txBody>
      </p:sp>
      <p:sp>
        <p:nvSpPr>
          <p:cNvPr id="437" name="TextBox 31"/>
          <p:cNvSpPr txBox="1"/>
          <p:nvPr/>
        </p:nvSpPr>
        <p:spPr>
          <a:xfrm rot="16200000">
            <a:off x="-315840" y="4164218"/>
            <a:ext cx="2468883"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900"/>
            </a:lvl1pPr>
          </a:lstStyle>
          <a:p>
            <a:r>
              <a:t>W   W   W   .   L  O  W  E  L  L   .   E   D   U</a:t>
            </a:r>
          </a:p>
        </p:txBody>
      </p:sp>
      <p:pic>
        <p:nvPicPr>
          <p:cNvPr id="438" name="Picture Placeholder 2" descr="Picture Placeholder 2"/>
          <p:cNvPicPr>
            <a:picLocks noGrp="1" noChangeAspect="1"/>
          </p:cNvPicPr>
          <p:nvPr>
            <p:ph type="pic" idx="21"/>
          </p:nvPr>
        </p:nvPicPr>
        <p:blipFill>
          <a:blip r:embed="rId3"/>
          <a:srcRect l="16660" r="16660"/>
          <a:stretch>
            <a:fillRect/>
          </a:stretch>
        </p:blipFill>
        <p:spPr>
          <a:xfrm>
            <a:off x="1697501" y="2862465"/>
            <a:ext cx="2743201" cy="2743202"/>
          </a:xfrm>
          <a:prstGeom prst="rect">
            <a:avLst/>
          </a:prstGeom>
        </p:spPr>
      </p:pic>
      <p:grpSp>
        <p:nvGrpSpPr>
          <p:cNvPr id="441" name="Group 11"/>
          <p:cNvGrpSpPr/>
          <p:nvPr/>
        </p:nvGrpSpPr>
        <p:grpSpPr>
          <a:xfrm>
            <a:off x="6827603" y="284876"/>
            <a:ext cx="4428004" cy="1076722"/>
            <a:chOff x="0" y="0"/>
            <a:chExt cx="4428002" cy="1076721"/>
          </a:xfrm>
        </p:grpSpPr>
        <p:sp>
          <p:nvSpPr>
            <p:cNvPr id="439" name="TextBox 8"/>
            <p:cNvSpPr/>
            <p:nvPr/>
          </p:nvSpPr>
          <p:spPr>
            <a:xfrm>
              <a:off x="0" y="957370"/>
              <a:ext cx="442800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ts val="5000"/>
                </a:lnSpc>
                <a:defRPr sz="4400">
                  <a:solidFill>
                    <a:schemeClr val="accent2"/>
                  </a:solidFill>
                  <a:latin typeface="Futura"/>
                  <a:ea typeface="Futura"/>
                  <a:cs typeface="Futura"/>
                  <a:sym typeface="Futura"/>
                </a:defRPr>
              </a:lvl1pPr>
            </a:lstStyle>
            <a:p>
              <a:r>
                <a:t>FOR WATCHING</a:t>
              </a:r>
            </a:p>
          </p:txBody>
        </p:sp>
        <p:sp>
          <p:nvSpPr>
            <p:cNvPr id="440" name="TextBox 9"/>
            <p:cNvSpPr txBox="1"/>
            <p:nvPr/>
          </p:nvSpPr>
          <p:spPr>
            <a:xfrm>
              <a:off x="0" y="0"/>
              <a:ext cx="4428003" cy="1076722"/>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ts val="8000"/>
                </a:lnSpc>
                <a:defRPr sz="8000">
                  <a:solidFill>
                    <a:schemeClr val="accent2"/>
                  </a:solidFill>
                  <a:latin typeface="Futura"/>
                  <a:ea typeface="Futura"/>
                  <a:cs typeface="Futura"/>
                  <a:sym typeface="Futura"/>
                </a:defRPr>
              </a:lvl1pPr>
            </a:lstStyle>
            <a:p>
              <a:r>
                <a:t>THANKS</a:t>
              </a:r>
            </a:p>
          </p:txBody>
        </p:sp>
      </p:grpSp>
      <p:pic>
        <p:nvPicPr>
          <p:cNvPr id="442" name="azsgc_logo_transparent_lg.png" descr="azsgc_logo_transparent_lg.png"/>
          <p:cNvPicPr>
            <a:picLocks noChangeAspect="1"/>
          </p:cNvPicPr>
          <p:nvPr/>
        </p:nvPicPr>
        <p:blipFill>
          <a:blip r:embed="rId4"/>
          <a:stretch>
            <a:fillRect/>
          </a:stretch>
        </p:blipFill>
        <p:spPr>
          <a:xfrm>
            <a:off x="2622332" y="59870"/>
            <a:ext cx="893539" cy="1192874"/>
          </a:xfrm>
          <a:prstGeom prst="rect">
            <a:avLst/>
          </a:prstGeom>
          <a:ln w="12700">
            <a:miter lim="400000"/>
          </a:ln>
        </p:spPr>
      </p:pic>
      <p:sp>
        <p:nvSpPr>
          <p:cNvPr id="443" name="7 CuadroTexto"/>
          <p:cNvSpPr txBox="1"/>
          <p:nvPr/>
        </p:nvSpPr>
        <p:spPr>
          <a:xfrm>
            <a:off x="164613" y="839951"/>
            <a:ext cx="2194562" cy="11769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50000"/>
              </a:lnSpc>
              <a:defRPr sz="1100">
                <a:solidFill>
                  <a:schemeClr val="accent2"/>
                </a:solidFill>
                <a:latin typeface="Futura Bold"/>
                <a:ea typeface="Futura Bold"/>
                <a:cs typeface="Futura Bold"/>
                <a:sym typeface="Futura Bold"/>
              </a:defRPr>
            </a:lvl1pPr>
          </a:lstStyle>
          <a:p>
            <a:r>
              <a:t>I would also like to thank COFFEE without whom this and many other things would not be possible.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Rectangle 9"/>
          <p:cNvSpPr/>
          <p:nvPr/>
        </p:nvSpPr>
        <p:spPr>
          <a:xfrm>
            <a:off x="0" y="1"/>
            <a:ext cx="12192000" cy="6858001"/>
          </a:xfrm>
          <a:prstGeom prst="rect">
            <a:avLst/>
          </a:prstGeom>
          <a:solidFill>
            <a:srgbClr val="222444"/>
          </a:solidFill>
          <a:ln w="12700">
            <a:miter lim="400000"/>
          </a:ln>
        </p:spPr>
        <p:txBody>
          <a:bodyPr lIns="45718" tIns="45718" rIns="45718" bIns="45718" anchor="ctr"/>
          <a:lstStyle/>
          <a:p>
            <a:pPr algn="ctr">
              <a:defRPr>
                <a:solidFill>
                  <a:srgbClr val="FFFFFF"/>
                </a:solidFill>
              </a:defRPr>
            </a:pPr>
            <a:endParaRPr/>
          </a:p>
        </p:txBody>
      </p:sp>
      <p:sp>
        <p:nvSpPr>
          <p:cNvPr id="446" name="Rectangle 1"/>
          <p:cNvSpPr/>
          <p:nvPr/>
        </p:nvSpPr>
        <p:spPr>
          <a:xfrm>
            <a:off x="828261" y="-1"/>
            <a:ext cx="10535478" cy="5417493"/>
          </a:xfrm>
          <a:prstGeom prst="rect">
            <a:avLst/>
          </a:prstGeom>
          <a:solidFill>
            <a:schemeClr val="accent2"/>
          </a:solidFill>
          <a:ln w="12700">
            <a:miter lim="400000"/>
          </a:ln>
        </p:spPr>
        <p:txBody>
          <a:bodyPr lIns="45718" tIns="45718" rIns="45718" bIns="45718" anchor="ctr"/>
          <a:lstStyle/>
          <a:p>
            <a:pPr algn="ctr">
              <a:defRPr>
                <a:solidFill>
                  <a:srgbClr val="FFFFFF"/>
                </a:solidFill>
              </a:defRPr>
            </a:pPr>
            <a:endParaRPr/>
          </a:p>
        </p:txBody>
      </p:sp>
      <p:grpSp>
        <p:nvGrpSpPr>
          <p:cNvPr id="449" name="Group 2"/>
          <p:cNvGrpSpPr/>
          <p:nvPr/>
        </p:nvGrpSpPr>
        <p:grpSpPr>
          <a:xfrm>
            <a:off x="3543958" y="657410"/>
            <a:ext cx="5104086" cy="289451"/>
            <a:chOff x="0" y="0"/>
            <a:chExt cx="5104084" cy="289449"/>
          </a:xfrm>
        </p:grpSpPr>
        <p:sp>
          <p:nvSpPr>
            <p:cNvPr id="447" name="Rectangle 3"/>
            <p:cNvSpPr/>
            <p:nvPr/>
          </p:nvSpPr>
          <p:spPr>
            <a:xfrm>
              <a:off x="0" y="289450"/>
              <a:ext cx="51040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gn="ctr">
                <a:lnSpc>
                  <a:spcPct val="150000"/>
                </a:lnSpc>
                <a:defRPr sz="1100" i="1">
                  <a:latin typeface="Futura"/>
                  <a:ea typeface="Futura"/>
                  <a:cs typeface="Futura"/>
                  <a:sym typeface="Futura"/>
                </a:defRPr>
              </a:lvl1pPr>
            </a:lstStyle>
            <a:p>
              <a:r>
                <a:t>*TESSA TRIES TO CODE</a:t>
              </a:r>
            </a:p>
          </p:txBody>
        </p:sp>
        <p:sp>
          <p:nvSpPr>
            <p:cNvPr id="448" name="TextBox 4"/>
            <p:cNvSpPr/>
            <p:nvPr/>
          </p:nvSpPr>
          <p:spPr>
            <a:xfrm>
              <a:off x="0" y="0"/>
              <a:ext cx="510408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algn="ctr">
                <a:lnSpc>
                  <a:spcPts val="3000"/>
                </a:lnSpc>
                <a:defRPr sz="2800">
                  <a:latin typeface="Futura Bold"/>
                  <a:ea typeface="Futura Bold"/>
                  <a:cs typeface="Futura Bold"/>
                  <a:sym typeface="Futura Bold"/>
                </a:defRPr>
              </a:lvl1pPr>
            </a:lstStyle>
            <a:p>
              <a:r>
                <a:t>OUTTAKES</a:t>
              </a:r>
            </a:p>
          </p:txBody>
        </p:sp>
      </p:grpSp>
      <p:pic>
        <p:nvPicPr>
          <p:cNvPr id="450" name="Image" descr="Image"/>
          <p:cNvPicPr>
            <a:picLocks noChangeAspect="1"/>
          </p:cNvPicPr>
          <p:nvPr/>
        </p:nvPicPr>
        <p:blipFill>
          <a:blip r:embed="rId2"/>
          <a:stretch>
            <a:fillRect/>
          </a:stretch>
        </p:blipFill>
        <p:spPr>
          <a:xfrm>
            <a:off x="398318" y="-115561"/>
            <a:ext cx="5021560" cy="6498489"/>
          </a:xfrm>
          <a:prstGeom prst="rect">
            <a:avLst/>
          </a:prstGeom>
          <a:ln w="12700">
            <a:miter lim="400000"/>
          </a:ln>
        </p:spPr>
      </p:pic>
      <p:pic>
        <p:nvPicPr>
          <p:cNvPr id="451" name="Image" descr="Image"/>
          <p:cNvPicPr>
            <a:picLocks noChangeAspect="1"/>
          </p:cNvPicPr>
          <p:nvPr/>
        </p:nvPicPr>
        <p:blipFill>
          <a:blip r:embed="rId3"/>
          <a:stretch>
            <a:fillRect/>
          </a:stretch>
        </p:blipFill>
        <p:spPr>
          <a:xfrm>
            <a:off x="2860580" y="3317349"/>
            <a:ext cx="4005503" cy="5183592"/>
          </a:xfrm>
          <a:prstGeom prst="rect">
            <a:avLst/>
          </a:prstGeom>
          <a:ln w="12700">
            <a:miter lim="400000"/>
          </a:ln>
        </p:spPr>
      </p:pic>
      <p:pic>
        <p:nvPicPr>
          <p:cNvPr id="452" name="Image" descr="Image"/>
          <p:cNvPicPr>
            <a:picLocks noChangeAspect="1"/>
          </p:cNvPicPr>
          <p:nvPr/>
        </p:nvPicPr>
        <p:blipFill>
          <a:blip r:embed="rId4"/>
          <a:srcRect b="1295"/>
          <a:stretch>
            <a:fillRect/>
          </a:stretch>
        </p:blipFill>
        <p:spPr>
          <a:xfrm>
            <a:off x="6514513" y="298852"/>
            <a:ext cx="6057988" cy="7738149"/>
          </a:xfrm>
          <a:prstGeom prst="rect">
            <a:avLst/>
          </a:prstGeom>
          <a:ln w="12700">
            <a:miter lim="400000"/>
          </a:ln>
        </p:spPr>
      </p:pic>
      <p:pic>
        <p:nvPicPr>
          <p:cNvPr id="453" name="azsgc_logo_transparent_lg.png" descr="azsgc_logo_transparent_lg.png"/>
          <p:cNvPicPr>
            <a:picLocks noChangeAspect="1"/>
          </p:cNvPicPr>
          <p:nvPr/>
        </p:nvPicPr>
        <p:blipFill>
          <a:blip r:embed="rId5"/>
          <a:stretch>
            <a:fillRect/>
          </a:stretch>
        </p:blipFill>
        <p:spPr>
          <a:xfrm>
            <a:off x="924573" y="4107831"/>
            <a:ext cx="893539" cy="1192874"/>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14"/>
          <p:cNvSpPr/>
          <p:nvPr/>
        </p:nvSpPr>
        <p:spPr>
          <a:xfrm flipV="1">
            <a:off x="0" y="-6"/>
            <a:ext cx="12192000" cy="6858005"/>
          </a:xfrm>
          <a:prstGeom prst="rect">
            <a:avLst/>
          </a:prstGeom>
          <a:solidFill>
            <a:schemeClr val="accent1"/>
          </a:solidFill>
          <a:ln w="12700">
            <a:miter lim="400000"/>
          </a:ln>
        </p:spPr>
        <p:txBody>
          <a:bodyPr lIns="45718" tIns="45718" rIns="45718" bIns="45718" anchor="ctr"/>
          <a:lstStyle/>
          <a:p>
            <a:pPr algn="ctr">
              <a:defRPr i="1">
                <a:solidFill>
                  <a:schemeClr val="accent2"/>
                </a:solidFill>
              </a:defRPr>
            </a:pPr>
            <a:endParaRPr/>
          </a:p>
        </p:txBody>
      </p:sp>
      <p:sp>
        <p:nvSpPr>
          <p:cNvPr id="316" name="Rectangle 3"/>
          <p:cNvSpPr/>
          <p:nvPr/>
        </p:nvSpPr>
        <p:spPr>
          <a:xfrm>
            <a:off x="-2" y="-2"/>
            <a:ext cx="4921386" cy="3330058"/>
          </a:xfrm>
          <a:prstGeom prst="rect">
            <a:avLst/>
          </a:prstGeom>
          <a:solidFill>
            <a:schemeClr val="accent2"/>
          </a:solidFill>
          <a:ln w="12700">
            <a:miter lim="400000"/>
          </a:ln>
        </p:spPr>
        <p:txBody>
          <a:bodyPr lIns="45718" tIns="45718" rIns="45718" bIns="45718" anchor="ctr"/>
          <a:lstStyle/>
          <a:p>
            <a:pPr algn="ctr">
              <a:defRPr>
                <a:solidFill>
                  <a:schemeClr val="accent2"/>
                </a:solidFill>
              </a:defRPr>
            </a:pPr>
            <a:endParaRPr/>
          </a:p>
        </p:txBody>
      </p:sp>
      <p:sp>
        <p:nvSpPr>
          <p:cNvPr id="317" name="Rectangle 4"/>
          <p:cNvSpPr txBox="1"/>
          <p:nvPr/>
        </p:nvSpPr>
        <p:spPr>
          <a:xfrm>
            <a:off x="829192" y="4744294"/>
            <a:ext cx="6153699" cy="1713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100263" indent="-100263">
              <a:lnSpc>
                <a:spcPct val="150000"/>
              </a:lnSpc>
              <a:buSzPct val="100000"/>
              <a:buChar char="•"/>
              <a:defRPr sz="1000">
                <a:solidFill>
                  <a:schemeClr val="accent2"/>
                </a:solidFill>
                <a:latin typeface="Futura Bold"/>
                <a:ea typeface="Futura Bold"/>
                <a:cs typeface="Futura Bold"/>
                <a:sym typeface="Futura Bold"/>
              </a:defRPr>
            </a:pPr>
            <a:r>
              <a:t>In Greek Mythology Centaurs are half-human half-horse, In the Solar System Centaurs are half-comet, half-asteroid.</a:t>
            </a:r>
          </a:p>
          <a:p>
            <a:pPr marL="100263" indent="-100263">
              <a:lnSpc>
                <a:spcPct val="150000"/>
              </a:lnSpc>
              <a:buSzPct val="100000"/>
              <a:buChar char="•"/>
              <a:defRPr sz="1000">
                <a:solidFill>
                  <a:schemeClr val="accent2"/>
                </a:solidFill>
                <a:latin typeface="Futura Bold"/>
                <a:ea typeface="Futura Bold"/>
                <a:cs typeface="Futura Bold"/>
                <a:sym typeface="Futura Bold"/>
              </a:defRPr>
            </a:pPr>
            <a:r>
              <a:t>Centaurs are a class of small Solar System Objects that have orbits which cross those of the Giant Planets.</a:t>
            </a:r>
          </a:p>
          <a:p>
            <a:pPr marL="100263" indent="-100263">
              <a:lnSpc>
                <a:spcPct val="150000"/>
              </a:lnSpc>
              <a:buSzPct val="100000"/>
              <a:buChar char="•"/>
              <a:defRPr sz="1000">
                <a:solidFill>
                  <a:schemeClr val="accent2"/>
                </a:solidFill>
                <a:latin typeface="Futura Bold"/>
                <a:ea typeface="Futura Bold"/>
                <a:cs typeface="Futura Bold"/>
                <a:sym typeface="Futura Bold"/>
              </a:defRPr>
            </a:pPr>
            <a:r>
              <a:t>Echeclus experiences outbursts (periods of activity) which are not correlated with distance to the Sun.</a:t>
            </a:r>
          </a:p>
        </p:txBody>
      </p:sp>
      <p:sp>
        <p:nvSpPr>
          <p:cNvPr id="318" name="TextBox 10"/>
          <p:cNvSpPr txBox="1"/>
          <p:nvPr/>
        </p:nvSpPr>
        <p:spPr>
          <a:xfrm>
            <a:off x="7375928" y="545230"/>
            <a:ext cx="4124741" cy="11625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gn="ctr">
              <a:lnSpc>
                <a:spcPts val="3000"/>
              </a:lnSpc>
              <a:defRPr sz="2900">
                <a:solidFill>
                  <a:schemeClr val="accent2"/>
                </a:solidFill>
                <a:latin typeface="Futura Bold"/>
                <a:ea typeface="Futura Bold"/>
                <a:cs typeface="Futura Bold"/>
                <a:sym typeface="Futura Bold"/>
              </a:defRPr>
            </a:pPr>
            <a:r>
              <a:t>So who is Echeclus?</a:t>
            </a:r>
          </a:p>
          <a:p>
            <a:pPr algn="ctr">
              <a:lnSpc>
                <a:spcPts val="3000"/>
              </a:lnSpc>
              <a:defRPr sz="2900">
                <a:solidFill>
                  <a:schemeClr val="accent2"/>
                </a:solidFill>
                <a:latin typeface="Futura Bold"/>
                <a:ea typeface="Futura Bold"/>
                <a:cs typeface="Futura Bold"/>
                <a:sym typeface="Futura Bold"/>
              </a:defRPr>
            </a:pPr>
            <a:endParaRPr/>
          </a:p>
          <a:p>
            <a:pPr algn="ctr">
              <a:lnSpc>
                <a:spcPts val="3000"/>
              </a:lnSpc>
              <a:defRPr sz="2900">
                <a:solidFill>
                  <a:schemeClr val="accent2"/>
                </a:solidFill>
                <a:latin typeface="Futura Bold"/>
                <a:ea typeface="Futura Bold"/>
                <a:cs typeface="Futura Bold"/>
                <a:sym typeface="Futura Bold"/>
              </a:defRPr>
            </a:pPr>
            <a:r>
              <a:t>A Centaur!</a:t>
            </a:r>
          </a:p>
        </p:txBody>
      </p:sp>
      <p:pic>
        <p:nvPicPr>
          <p:cNvPr id="319" name="Picture Placeholder 2" descr="Picture Placeholder 2"/>
          <p:cNvPicPr>
            <a:picLocks noGrp="1" noChangeAspect="1"/>
          </p:cNvPicPr>
          <p:nvPr>
            <p:ph type="pic" idx="21"/>
          </p:nvPr>
        </p:nvPicPr>
        <p:blipFill>
          <a:blip r:embed="rId2"/>
          <a:srcRect t="3591" b="3591"/>
          <a:stretch>
            <a:fillRect/>
          </a:stretch>
        </p:blipFill>
        <p:spPr>
          <a:xfrm>
            <a:off x="1020958" y="635367"/>
            <a:ext cx="5769972" cy="3548065"/>
          </a:xfrm>
          <a:prstGeom prst="rect">
            <a:avLst/>
          </a:prstGeom>
        </p:spPr>
      </p:pic>
      <p:pic>
        <p:nvPicPr>
          <p:cNvPr id="320" name="Picture Placeholder 6" descr="Picture Placeholder 6"/>
          <p:cNvPicPr>
            <a:picLocks noGrp="1" noChangeAspect="1"/>
          </p:cNvPicPr>
          <p:nvPr>
            <p:ph type="pic" idx="22"/>
          </p:nvPr>
        </p:nvPicPr>
        <p:blipFill>
          <a:blip r:embed="rId3"/>
          <a:srcRect l="18048" r="18048"/>
          <a:stretch>
            <a:fillRect/>
          </a:stretch>
        </p:blipFill>
        <p:spPr>
          <a:xfrm>
            <a:off x="7375937" y="1897025"/>
            <a:ext cx="4124838" cy="4703896"/>
          </a:xfrm>
          <a:prstGeom prst="rect">
            <a:avLst/>
          </a:prstGeom>
        </p:spPr>
      </p:pic>
      <p:pic>
        <p:nvPicPr>
          <p:cNvPr id="321" name="azsgc_logo_transparent_lg.png" descr="azsgc_logo_transparent_lg.png"/>
          <p:cNvPicPr>
            <a:picLocks noChangeAspect="1"/>
          </p:cNvPicPr>
          <p:nvPr/>
        </p:nvPicPr>
        <p:blipFill>
          <a:blip r:embed="rId4"/>
          <a:stretch>
            <a:fillRect/>
          </a:stretch>
        </p:blipFill>
        <p:spPr>
          <a:xfrm>
            <a:off x="74866" y="1978147"/>
            <a:ext cx="893539" cy="119287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Rectangle 9"/>
          <p:cNvSpPr/>
          <p:nvPr/>
        </p:nvSpPr>
        <p:spPr>
          <a:xfrm>
            <a:off x="0" y="3091539"/>
            <a:ext cx="12192000" cy="3766461"/>
          </a:xfrm>
          <a:prstGeom prst="rect">
            <a:avLst/>
          </a:prstGeom>
          <a:solidFill>
            <a:schemeClr val="accent1"/>
          </a:solidFill>
          <a:ln w="12700">
            <a:miter lim="400000"/>
          </a:ln>
        </p:spPr>
        <p:txBody>
          <a:bodyPr lIns="45718" tIns="45718" rIns="45718" bIns="45718" anchor="ctr"/>
          <a:lstStyle/>
          <a:p>
            <a:pPr algn="ctr">
              <a:defRPr>
                <a:solidFill>
                  <a:schemeClr val="accent2"/>
                </a:solidFill>
              </a:defRPr>
            </a:pPr>
            <a:endParaRPr/>
          </a:p>
        </p:txBody>
      </p:sp>
      <p:sp>
        <p:nvSpPr>
          <p:cNvPr id="324" name="Rectangle 1"/>
          <p:cNvSpPr/>
          <p:nvPr/>
        </p:nvSpPr>
        <p:spPr>
          <a:xfrm>
            <a:off x="0" y="-2"/>
            <a:ext cx="12192000" cy="3091547"/>
          </a:xfrm>
          <a:prstGeom prst="rect">
            <a:avLst/>
          </a:prstGeom>
          <a:solidFill>
            <a:srgbClr val="222444"/>
          </a:solidFill>
          <a:ln w="12700">
            <a:miter lim="400000"/>
          </a:ln>
        </p:spPr>
        <p:txBody>
          <a:bodyPr lIns="45718" tIns="45718" rIns="45718" bIns="45718" anchor="ctr"/>
          <a:lstStyle/>
          <a:p>
            <a:pPr algn="ctr">
              <a:defRPr>
                <a:solidFill>
                  <a:schemeClr val="accent2"/>
                </a:solidFill>
              </a:defRPr>
            </a:pPr>
            <a:endParaRPr/>
          </a:p>
        </p:txBody>
      </p:sp>
      <p:sp>
        <p:nvSpPr>
          <p:cNvPr id="325" name="Freeform: Shape 2"/>
          <p:cNvSpPr/>
          <p:nvPr/>
        </p:nvSpPr>
        <p:spPr>
          <a:xfrm>
            <a:off x="6558679" y="559904"/>
            <a:ext cx="4206136" cy="5738192"/>
          </a:xfrm>
          <a:prstGeom prst="rect">
            <a:avLst/>
          </a:prstGeom>
          <a:solidFill>
            <a:schemeClr val="accent2"/>
          </a:solidFill>
          <a:ln w="12700">
            <a:miter lim="400000"/>
          </a:ln>
        </p:spPr>
        <p:txBody>
          <a:bodyPr lIns="45718" tIns="45718" rIns="45718" bIns="45718" anchor="ctr"/>
          <a:lstStyle/>
          <a:p>
            <a:pPr algn="ctr">
              <a:defRPr>
                <a:solidFill>
                  <a:schemeClr val="accent2"/>
                </a:solidFill>
              </a:defRPr>
            </a:pPr>
            <a:endParaRPr/>
          </a:p>
        </p:txBody>
      </p:sp>
      <p:sp>
        <p:nvSpPr>
          <p:cNvPr id="326" name="TextBox 3"/>
          <p:cNvSpPr txBox="1"/>
          <p:nvPr/>
        </p:nvSpPr>
        <p:spPr>
          <a:xfrm>
            <a:off x="867466" y="724885"/>
            <a:ext cx="4206135" cy="1159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ts val="3000"/>
              </a:lnSpc>
              <a:defRPr sz="2800">
                <a:solidFill>
                  <a:schemeClr val="accent2"/>
                </a:solidFill>
                <a:latin typeface="Futura"/>
                <a:ea typeface="Futura"/>
                <a:cs typeface="Futura"/>
                <a:sym typeface="Futura"/>
              </a:defRPr>
            </a:lvl1pPr>
          </a:lstStyle>
          <a:p>
            <a:r>
              <a:t>Brightness of Objects in Planetary Science vs Astronomy</a:t>
            </a:r>
          </a:p>
        </p:txBody>
      </p:sp>
      <p:grpSp>
        <p:nvGrpSpPr>
          <p:cNvPr id="330" name="Group 11"/>
          <p:cNvGrpSpPr/>
          <p:nvPr/>
        </p:nvGrpSpPr>
        <p:grpSpPr>
          <a:xfrm>
            <a:off x="640964" y="2155694"/>
            <a:ext cx="5212616" cy="3986058"/>
            <a:chOff x="0" y="0"/>
            <a:chExt cx="5212615" cy="3986057"/>
          </a:xfrm>
        </p:grpSpPr>
        <p:sp>
          <p:nvSpPr>
            <p:cNvPr id="327" name="7 CuadroTexto"/>
            <p:cNvSpPr txBox="1"/>
            <p:nvPr/>
          </p:nvSpPr>
          <p:spPr>
            <a:xfrm>
              <a:off x="0" y="2224701"/>
              <a:ext cx="2295940" cy="17613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ct val="150000"/>
                </a:lnSpc>
                <a:defRPr sz="1100">
                  <a:solidFill>
                    <a:schemeClr val="accent2"/>
                  </a:solidFill>
                  <a:latin typeface="Futura"/>
                  <a:ea typeface="Futura"/>
                  <a:cs typeface="Futura"/>
                  <a:sym typeface="Futura"/>
                </a:defRPr>
              </a:lvl1pPr>
            </a:lstStyle>
            <a:p>
              <a:r>
                <a:t>For a Solar System object, the absolute magnitude is a measure of the brightness an object would have if it were at 1 AU from both the observer and the Sun, and at a phase angle (the Sun-object-Earth angle) of 0 degrees.</a:t>
              </a:r>
            </a:p>
          </p:txBody>
        </p:sp>
        <p:sp>
          <p:nvSpPr>
            <p:cNvPr id="328" name="7 CuadroTexto"/>
            <p:cNvSpPr txBox="1"/>
            <p:nvPr/>
          </p:nvSpPr>
          <p:spPr>
            <a:xfrm>
              <a:off x="2916675" y="2173901"/>
              <a:ext cx="2295941" cy="176135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t">
              <a:spAutoFit/>
            </a:bodyPr>
            <a:lstStyle>
              <a:lvl1pPr>
                <a:lnSpc>
                  <a:spcPct val="150000"/>
                </a:lnSpc>
                <a:defRPr sz="1100">
                  <a:solidFill>
                    <a:schemeClr val="accent2"/>
                  </a:solidFill>
                  <a:latin typeface="Futura"/>
                  <a:ea typeface="Futura"/>
                  <a:cs typeface="Futura"/>
                  <a:sym typeface="Futura"/>
                </a:defRPr>
              </a:lvl1pPr>
            </a:lstStyle>
            <a:p>
              <a:r>
                <a:t>For example the Phase Angle of the moon is zero when the moon is full. The Phase Curve of a solar system body refers to the brightness (absolute magnitude) of the object as a function of the object’s phase angle.</a:t>
              </a:r>
            </a:p>
          </p:txBody>
        </p:sp>
        <p:pic>
          <p:nvPicPr>
            <p:cNvPr id="329" name="moon_phases_uppergraphic-scaled.jpg" descr="moon_phases_uppergraphic-scaled.jpg"/>
            <p:cNvPicPr>
              <a:picLocks noChangeAspect="1"/>
            </p:cNvPicPr>
            <p:nvPr/>
          </p:nvPicPr>
          <p:blipFill>
            <a:blip r:embed="rId2"/>
            <a:stretch>
              <a:fillRect/>
            </a:stretch>
          </p:blipFill>
          <p:spPr>
            <a:xfrm>
              <a:off x="519294" y="0"/>
              <a:ext cx="4161949" cy="1817602"/>
            </a:xfrm>
            <a:prstGeom prst="rect">
              <a:avLst/>
            </a:prstGeom>
            <a:ln w="12700" cap="flat">
              <a:noFill/>
              <a:miter lim="400000"/>
            </a:ln>
            <a:effectLst/>
          </p:spPr>
        </p:pic>
      </p:grpSp>
      <p:pic>
        <p:nvPicPr>
          <p:cNvPr id="331" name="Picture Placeholder 7" descr="Picture Placeholder 7"/>
          <p:cNvPicPr>
            <a:picLocks noGrp="1" noChangeAspect="1"/>
          </p:cNvPicPr>
          <p:nvPr>
            <p:ph type="pic" idx="21"/>
          </p:nvPr>
        </p:nvPicPr>
        <p:blipFill>
          <a:blip r:embed="rId3"/>
          <a:srcRect l="25566" r="25566"/>
          <a:stretch>
            <a:fillRect/>
          </a:stretch>
        </p:blipFill>
        <p:spPr>
          <a:xfrm>
            <a:off x="6952828" y="0"/>
            <a:ext cx="4206135" cy="5738193"/>
          </a:xfrm>
          <a:prstGeom prst="rect">
            <a:avLst/>
          </a:prstGeom>
        </p:spPr>
      </p:pic>
      <p:sp>
        <p:nvSpPr>
          <p:cNvPr id="332" name="TextBox 3"/>
          <p:cNvSpPr txBox="1"/>
          <p:nvPr/>
        </p:nvSpPr>
        <p:spPr>
          <a:xfrm rot="16200000">
            <a:off x="5122579" y="2799159"/>
            <a:ext cx="2468882"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900">
                <a:solidFill>
                  <a:schemeClr val="accent2"/>
                </a:solidFill>
              </a:defRPr>
            </a:lvl1pPr>
          </a:lstStyle>
          <a:p>
            <a:r>
              <a:t>K  A  R  E  T  A     E  T.     A  L.,   2  0  1  9</a:t>
            </a:r>
          </a:p>
        </p:txBody>
      </p:sp>
      <p:pic>
        <p:nvPicPr>
          <p:cNvPr id="333" name="azsgc_logo_transparent_lg.png" descr="azsgc_logo_transparent_lg.png"/>
          <p:cNvPicPr>
            <a:picLocks noChangeAspect="1"/>
          </p:cNvPicPr>
          <p:nvPr/>
        </p:nvPicPr>
        <p:blipFill>
          <a:blip r:embed="rId4"/>
          <a:stretch>
            <a:fillRect/>
          </a:stretch>
        </p:blipFill>
        <p:spPr>
          <a:xfrm>
            <a:off x="11179858" y="5544339"/>
            <a:ext cx="893539" cy="119287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Rectangle 17"/>
          <p:cNvSpPr/>
          <p:nvPr/>
        </p:nvSpPr>
        <p:spPr>
          <a:xfrm flipV="1">
            <a:off x="0" y="-6"/>
            <a:ext cx="12192000" cy="6858005"/>
          </a:xfrm>
          <a:prstGeom prst="rect">
            <a:avLst/>
          </a:prstGeom>
          <a:solidFill>
            <a:schemeClr val="accent2"/>
          </a:solidFill>
          <a:ln w="12700">
            <a:solidFill>
              <a:srgbClr val="B18E27"/>
            </a:solidFill>
            <a:miter/>
          </a:ln>
        </p:spPr>
        <p:txBody>
          <a:bodyPr lIns="45718" tIns="45718" rIns="45718" bIns="45718" anchor="ctr"/>
          <a:lstStyle/>
          <a:p>
            <a:pPr>
              <a:defRPr>
                <a:solidFill>
                  <a:srgbClr val="FFFFFF"/>
                </a:solidFill>
                <a:latin typeface="+mj-lt"/>
                <a:ea typeface="+mj-ea"/>
                <a:cs typeface="+mj-cs"/>
                <a:sym typeface="Calibri"/>
              </a:defRPr>
            </a:pPr>
            <a:endParaRPr/>
          </a:p>
        </p:txBody>
      </p:sp>
      <p:sp>
        <p:nvSpPr>
          <p:cNvPr id="336" name="Rectangle 1"/>
          <p:cNvSpPr/>
          <p:nvPr/>
        </p:nvSpPr>
        <p:spPr>
          <a:xfrm>
            <a:off x="0" y="0"/>
            <a:ext cx="3432313"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37" name="Rectangle 2"/>
          <p:cNvSpPr/>
          <p:nvPr/>
        </p:nvSpPr>
        <p:spPr>
          <a:xfrm>
            <a:off x="3432311" y="3795419"/>
            <a:ext cx="8759689" cy="3062582"/>
          </a:xfrm>
          <a:prstGeom prst="rect">
            <a:avLst/>
          </a:prstGeom>
          <a:solidFill>
            <a:srgbClr val="222444"/>
          </a:solidFill>
          <a:ln w="12700">
            <a:miter lim="400000"/>
          </a:ln>
        </p:spPr>
        <p:txBody>
          <a:bodyPr lIns="45718" tIns="45718" rIns="45718" bIns="45718" anchor="ctr"/>
          <a:lstStyle/>
          <a:p>
            <a:pPr algn="ctr">
              <a:defRPr>
                <a:solidFill>
                  <a:srgbClr val="FFFFFF"/>
                </a:solidFill>
              </a:defRPr>
            </a:pPr>
            <a:endParaRPr/>
          </a:p>
        </p:txBody>
      </p:sp>
      <p:sp>
        <p:nvSpPr>
          <p:cNvPr id="338" name="TextBox 4"/>
          <p:cNvSpPr txBox="1"/>
          <p:nvPr/>
        </p:nvSpPr>
        <p:spPr>
          <a:xfrm>
            <a:off x="6347953" y="937123"/>
            <a:ext cx="4887588" cy="19211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ts val="3000"/>
              </a:lnSpc>
              <a:defRPr sz="2800">
                <a:latin typeface="Futura"/>
                <a:ea typeface="Futura"/>
                <a:cs typeface="Futura"/>
                <a:sym typeface="Futura"/>
              </a:defRPr>
            </a:lvl1pPr>
          </a:lstStyle>
          <a:p>
            <a:r>
              <a:t>The brightness (phase curve) of the dust surrounding Echeclus is likely different from the phase curve of the nucleus.</a:t>
            </a:r>
          </a:p>
        </p:txBody>
      </p:sp>
      <p:sp>
        <p:nvSpPr>
          <p:cNvPr id="339" name="Rectangle 5"/>
          <p:cNvSpPr txBox="1"/>
          <p:nvPr/>
        </p:nvSpPr>
        <p:spPr>
          <a:xfrm>
            <a:off x="6247492" y="4321221"/>
            <a:ext cx="5088509" cy="1683805"/>
          </a:xfrm>
          <a:prstGeom prst="rect">
            <a:avLst/>
          </a:prstGeom>
          <a:solidFill>
            <a:srgbClr val="22244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defTabSz="914400">
              <a:defRPr sz="1400">
                <a:solidFill>
                  <a:srgbClr val="FFFFFF"/>
                </a:solidFill>
                <a:latin typeface="Futura"/>
                <a:ea typeface="Futura"/>
                <a:cs typeface="Futura"/>
                <a:sym typeface="Futura"/>
              </a:defRPr>
            </a:lvl1pPr>
          </a:lstStyle>
          <a:p>
            <a:r>
              <a:t>So why is information about the phase curve useful? The phase is a measure of how the object dims with increasing phase angle. The phase curve has implications for characterizing an object’s surface texture and composition. Craggy or rough bodies reflect light different from smooth ones. We are studying the Phase Curve of Echeclus to understand how much light comes from the surrounding dust vs the nucleus.</a:t>
            </a:r>
          </a:p>
        </p:txBody>
      </p:sp>
      <p:pic>
        <p:nvPicPr>
          <p:cNvPr id="340" name="Picture Placeholder 7" descr="Picture Placeholder 7"/>
          <p:cNvPicPr>
            <a:picLocks noGrp="1" noChangeAspect="1"/>
          </p:cNvPicPr>
          <p:nvPr>
            <p:ph type="pic" idx="21"/>
          </p:nvPr>
        </p:nvPicPr>
        <p:blipFill>
          <a:blip r:embed="rId2"/>
          <a:srcRect l="24109" r="24109"/>
          <a:stretch>
            <a:fillRect/>
          </a:stretch>
        </p:blipFill>
        <p:spPr>
          <a:xfrm>
            <a:off x="1775356" y="774045"/>
            <a:ext cx="3817062" cy="5056912"/>
          </a:xfrm>
          <a:prstGeom prst="rect">
            <a:avLst/>
          </a:prstGeom>
        </p:spPr>
      </p:pic>
      <p:sp>
        <p:nvSpPr>
          <p:cNvPr id="341" name="TextBox 3"/>
          <p:cNvSpPr txBox="1"/>
          <p:nvPr/>
        </p:nvSpPr>
        <p:spPr>
          <a:xfrm rot="16200000">
            <a:off x="156268" y="3097609"/>
            <a:ext cx="2468882" cy="152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000">
                <a:solidFill>
                  <a:schemeClr val="accent2"/>
                </a:solidFill>
              </a:defRPr>
            </a:lvl1pPr>
          </a:lstStyle>
          <a:p>
            <a:r>
              <a:t>T  E  G  L  E  R     E  T.     A  L.,   2  0  0  8</a:t>
            </a:r>
          </a:p>
        </p:txBody>
      </p:sp>
      <p:pic>
        <p:nvPicPr>
          <p:cNvPr id="342" name="azsgc_logo_transparent_lg.png" descr="azsgc_logo_transparent_lg.png"/>
          <p:cNvPicPr>
            <a:picLocks noChangeAspect="1"/>
          </p:cNvPicPr>
          <p:nvPr/>
        </p:nvPicPr>
        <p:blipFill>
          <a:blip r:embed="rId3"/>
          <a:stretch>
            <a:fillRect/>
          </a:stretch>
        </p:blipFill>
        <p:spPr>
          <a:xfrm>
            <a:off x="126364" y="5570088"/>
            <a:ext cx="893538" cy="1192874"/>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Rectangle 47"/>
          <p:cNvSpPr/>
          <p:nvPr/>
        </p:nvSpPr>
        <p:spPr>
          <a:xfrm>
            <a:off x="0" y="1"/>
            <a:ext cx="12192000" cy="6858001"/>
          </a:xfrm>
          <a:prstGeom prst="rect">
            <a:avLst/>
          </a:prstGeom>
          <a:solidFill>
            <a:schemeClr val="accent2"/>
          </a:solidFill>
          <a:ln w="12700">
            <a:miter lim="400000"/>
          </a:ln>
        </p:spPr>
        <p:txBody>
          <a:bodyPr lIns="45718" tIns="45718" rIns="45718" bIns="45718" anchor="ctr"/>
          <a:lstStyle/>
          <a:p>
            <a:pPr algn="ctr">
              <a:defRPr>
                <a:solidFill>
                  <a:srgbClr val="FFFFFF"/>
                </a:solidFill>
              </a:defRPr>
            </a:pPr>
            <a:endParaRPr/>
          </a:p>
        </p:txBody>
      </p:sp>
      <p:sp>
        <p:nvSpPr>
          <p:cNvPr id="345" name="Oval 2"/>
          <p:cNvSpPr/>
          <p:nvPr/>
        </p:nvSpPr>
        <p:spPr>
          <a:xfrm>
            <a:off x="2448398" y="3802622"/>
            <a:ext cx="466770" cy="466769"/>
          </a:xfrm>
          <a:prstGeom prst="ellipse">
            <a:avLst/>
          </a:prstGeom>
          <a:solidFill>
            <a:schemeClr val="accent1">
              <a:alpha val="10000"/>
            </a:schemeClr>
          </a:solidFill>
          <a:ln w="12700">
            <a:miter lim="400000"/>
          </a:ln>
        </p:spPr>
        <p:txBody>
          <a:bodyPr lIns="45718" tIns="45718" rIns="45718" bIns="45718" anchor="ctr"/>
          <a:lstStyle/>
          <a:p>
            <a:pPr algn="ctr">
              <a:defRPr>
                <a:solidFill>
                  <a:srgbClr val="FFFFFF"/>
                </a:solidFill>
              </a:defRPr>
            </a:pPr>
            <a:endParaRPr/>
          </a:p>
        </p:txBody>
      </p:sp>
      <p:sp>
        <p:nvSpPr>
          <p:cNvPr id="346" name="Rounded Rectangle 1"/>
          <p:cNvSpPr/>
          <p:nvPr/>
        </p:nvSpPr>
        <p:spPr>
          <a:xfrm>
            <a:off x="1850015" y="3920551"/>
            <a:ext cx="945351" cy="230909"/>
          </a:xfrm>
          <a:prstGeom prst="roundRect">
            <a:avLst>
              <a:gd name="adj" fmla="val 50000"/>
            </a:avLst>
          </a:prstGeom>
          <a:solidFill>
            <a:srgbClr val="222444"/>
          </a:solidFill>
          <a:ln w="12700">
            <a:miter lim="400000"/>
          </a:ln>
        </p:spPr>
        <p:txBody>
          <a:bodyPr lIns="45718" tIns="45718" rIns="45718" bIns="45718" anchor="ctr"/>
          <a:lstStyle/>
          <a:p>
            <a:pPr algn="ctr">
              <a:defRPr>
                <a:solidFill>
                  <a:srgbClr val="FFFFFF"/>
                </a:solidFill>
              </a:defRPr>
            </a:pPr>
            <a:endParaRPr/>
          </a:p>
        </p:txBody>
      </p:sp>
      <p:sp>
        <p:nvSpPr>
          <p:cNvPr id="347" name="Oval 4"/>
          <p:cNvSpPr/>
          <p:nvPr/>
        </p:nvSpPr>
        <p:spPr>
          <a:xfrm>
            <a:off x="1728285" y="3802622"/>
            <a:ext cx="466767" cy="466769"/>
          </a:xfrm>
          <a:prstGeom prst="ellipse">
            <a:avLst/>
          </a:prstGeom>
          <a:solidFill>
            <a:srgbClr val="222444">
              <a:alpha val="10000"/>
            </a:srgbClr>
          </a:solidFill>
          <a:ln w="12700">
            <a:miter lim="400000"/>
          </a:ln>
        </p:spPr>
        <p:txBody>
          <a:bodyPr lIns="45718" tIns="45718" rIns="45718" bIns="45718" anchor="ctr"/>
          <a:lstStyle/>
          <a:p>
            <a:pPr algn="ctr">
              <a:defRPr>
                <a:solidFill>
                  <a:srgbClr val="FFFFFF"/>
                </a:solidFill>
              </a:defRPr>
            </a:pPr>
            <a:endParaRPr/>
          </a:p>
        </p:txBody>
      </p:sp>
      <p:sp>
        <p:nvSpPr>
          <p:cNvPr id="348" name="Oval 5"/>
          <p:cNvSpPr/>
          <p:nvPr/>
        </p:nvSpPr>
        <p:spPr>
          <a:xfrm>
            <a:off x="3906920" y="3802622"/>
            <a:ext cx="466769" cy="466769"/>
          </a:xfrm>
          <a:prstGeom prst="ellipse">
            <a:avLst/>
          </a:prstGeom>
          <a:solidFill>
            <a:srgbClr val="222444">
              <a:alpha val="10000"/>
            </a:srgbClr>
          </a:solidFill>
          <a:ln w="12700">
            <a:miter lim="400000"/>
          </a:ln>
        </p:spPr>
        <p:txBody>
          <a:bodyPr lIns="45718" tIns="45718" rIns="45718" bIns="45718" anchor="ctr"/>
          <a:lstStyle/>
          <a:p>
            <a:pPr algn="ctr">
              <a:defRPr>
                <a:solidFill>
                  <a:srgbClr val="FFFFFF"/>
                </a:solidFill>
              </a:defRPr>
            </a:pPr>
            <a:endParaRPr/>
          </a:p>
        </p:txBody>
      </p:sp>
      <p:sp>
        <p:nvSpPr>
          <p:cNvPr id="349" name="Rounded Rectangle 17"/>
          <p:cNvSpPr/>
          <p:nvPr/>
        </p:nvSpPr>
        <p:spPr>
          <a:xfrm>
            <a:off x="2567793" y="3920551"/>
            <a:ext cx="1737362" cy="230909"/>
          </a:xfrm>
          <a:prstGeom prst="roundRect">
            <a:avLst>
              <a:gd name="adj" fmla="val 50000"/>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50" name="Oval 7"/>
          <p:cNvSpPr/>
          <p:nvPr/>
        </p:nvSpPr>
        <p:spPr>
          <a:xfrm>
            <a:off x="5685347" y="3802622"/>
            <a:ext cx="466769" cy="466769"/>
          </a:xfrm>
          <a:prstGeom prst="ellipse">
            <a:avLst/>
          </a:prstGeom>
          <a:solidFill>
            <a:schemeClr val="accent1">
              <a:alpha val="10000"/>
            </a:schemeClr>
          </a:solidFill>
          <a:ln w="12700">
            <a:miter lim="400000"/>
          </a:ln>
        </p:spPr>
        <p:txBody>
          <a:bodyPr lIns="45718" tIns="45718" rIns="45718" bIns="45718" anchor="ctr"/>
          <a:lstStyle/>
          <a:p>
            <a:pPr algn="ctr">
              <a:defRPr>
                <a:solidFill>
                  <a:srgbClr val="FFFFFF"/>
                </a:solidFill>
              </a:defRPr>
            </a:pPr>
            <a:endParaRPr/>
          </a:p>
        </p:txBody>
      </p:sp>
      <p:sp>
        <p:nvSpPr>
          <p:cNvPr id="351" name="Rounded Rectangle 19"/>
          <p:cNvSpPr/>
          <p:nvPr/>
        </p:nvSpPr>
        <p:spPr>
          <a:xfrm>
            <a:off x="4026139" y="3920551"/>
            <a:ext cx="2011682" cy="230909"/>
          </a:xfrm>
          <a:prstGeom prst="roundRect">
            <a:avLst>
              <a:gd name="adj" fmla="val 50000"/>
            </a:avLst>
          </a:prstGeom>
          <a:solidFill>
            <a:srgbClr val="222444"/>
          </a:solidFill>
          <a:ln w="12700">
            <a:miter lim="400000"/>
          </a:ln>
        </p:spPr>
        <p:txBody>
          <a:bodyPr lIns="45718" tIns="45718" rIns="45718" bIns="45718" anchor="ctr"/>
          <a:lstStyle/>
          <a:p>
            <a:pPr algn="ctr">
              <a:defRPr>
                <a:solidFill>
                  <a:srgbClr val="FFFFFF"/>
                </a:solidFill>
              </a:defRPr>
            </a:pPr>
            <a:endParaRPr/>
          </a:p>
        </p:txBody>
      </p:sp>
      <p:sp>
        <p:nvSpPr>
          <p:cNvPr id="352" name="Oval 9"/>
          <p:cNvSpPr/>
          <p:nvPr/>
        </p:nvSpPr>
        <p:spPr>
          <a:xfrm>
            <a:off x="8585565" y="3802622"/>
            <a:ext cx="466769" cy="466769"/>
          </a:xfrm>
          <a:prstGeom prst="ellipse">
            <a:avLst/>
          </a:prstGeom>
          <a:solidFill>
            <a:srgbClr val="222444">
              <a:alpha val="10000"/>
            </a:srgbClr>
          </a:solidFill>
          <a:ln w="12700">
            <a:miter lim="400000"/>
          </a:ln>
        </p:spPr>
        <p:txBody>
          <a:bodyPr lIns="45718" tIns="45718" rIns="45718" bIns="45718" anchor="ctr"/>
          <a:lstStyle/>
          <a:p>
            <a:pPr algn="ctr">
              <a:defRPr>
                <a:solidFill>
                  <a:srgbClr val="FFFFFF"/>
                </a:solidFill>
              </a:defRPr>
            </a:pPr>
            <a:endParaRPr/>
          </a:p>
        </p:txBody>
      </p:sp>
      <p:sp>
        <p:nvSpPr>
          <p:cNvPr id="353" name="Rounded Rectangle 21"/>
          <p:cNvSpPr/>
          <p:nvPr/>
        </p:nvSpPr>
        <p:spPr>
          <a:xfrm>
            <a:off x="5804368" y="3920551"/>
            <a:ext cx="3131197" cy="230909"/>
          </a:xfrm>
          <a:prstGeom prst="roundRect">
            <a:avLst>
              <a:gd name="adj" fmla="val 50000"/>
            </a:avLst>
          </a:prstGeom>
          <a:solidFill>
            <a:schemeClr val="accent1">
              <a:alpha val="92000"/>
            </a:schemeClr>
          </a:solidFill>
          <a:ln w="12700">
            <a:miter lim="400000"/>
          </a:ln>
        </p:spPr>
        <p:txBody>
          <a:bodyPr lIns="45718" tIns="45718" rIns="45718" bIns="45718" anchor="ctr"/>
          <a:lstStyle/>
          <a:p>
            <a:pPr algn="ctr">
              <a:defRPr>
                <a:solidFill>
                  <a:srgbClr val="FFFFFF"/>
                </a:solidFill>
              </a:defRPr>
            </a:pPr>
            <a:endParaRPr/>
          </a:p>
        </p:txBody>
      </p:sp>
      <p:sp>
        <p:nvSpPr>
          <p:cNvPr id="354" name="Oval 11"/>
          <p:cNvSpPr/>
          <p:nvPr/>
        </p:nvSpPr>
        <p:spPr>
          <a:xfrm>
            <a:off x="9763483" y="3802622"/>
            <a:ext cx="466769" cy="466769"/>
          </a:xfrm>
          <a:prstGeom prst="ellipse">
            <a:avLst/>
          </a:prstGeom>
          <a:solidFill>
            <a:schemeClr val="accent1">
              <a:alpha val="10000"/>
            </a:schemeClr>
          </a:solidFill>
          <a:ln w="12700">
            <a:miter lim="400000"/>
          </a:ln>
        </p:spPr>
        <p:txBody>
          <a:bodyPr lIns="45718" tIns="45718" rIns="45718" bIns="45718" anchor="ctr"/>
          <a:lstStyle/>
          <a:p>
            <a:pPr algn="ctr">
              <a:defRPr>
                <a:solidFill>
                  <a:srgbClr val="FFFFFF"/>
                </a:solidFill>
              </a:defRPr>
            </a:pPr>
            <a:endParaRPr/>
          </a:p>
        </p:txBody>
      </p:sp>
      <p:sp>
        <p:nvSpPr>
          <p:cNvPr id="355" name="Rounded Rectangle 23"/>
          <p:cNvSpPr/>
          <p:nvPr/>
        </p:nvSpPr>
        <p:spPr>
          <a:xfrm>
            <a:off x="8696400" y="3920551"/>
            <a:ext cx="1417083" cy="230909"/>
          </a:xfrm>
          <a:prstGeom prst="roundRect">
            <a:avLst>
              <a:gd name="adj" fmla="val 50000"/>
            </a:avLst>
          </a:prstGeom>
          <a:solidFill>
            <a:srgbClr val="222444"/>
          </a:solidFill>
          <a:ln w="12700">
            <a:miter lim="400000"/>
          </a:ln>
        </p:spPr>
        <p:txBody>
          <a:bodyPr lIns="45718" tIns="45718" rIns="45718" bIns="45718" anchor="ctr"/>
          <a:lstStyle/>
          <a:p>
            <a:pPr algn="ctr">
              <a:defRPr>
                <a:solidFill>
                  <a:srgbClr val="FFFFFF"/>
                </a:solidFill>
              </a:defRPr>
            </a:pPr>
            <a:endParaRPr/>
          </a:p>
        </p:txBody>
      </p:sp>
      <p:sp>
        <p:nvSpPr>
          <p:cNvPr id="356" name="Rounded Rectangle 29"/>
          <p:cNvSpPr/>
          <p:nvPr/>
        </p:nvSpPr>
        <p:spPr>
          <a:xfrm>
            <a:off x="9879285" y="3920551"/>
            <a:ext cx="1253403" cy="230909"/>
          </a:xfrm>
          <a:prstGeom prst="roundRect">
            <a:avLst>
              <a:gd name="adj" fmla="val 50000"/>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57" name="Rounded Rectangle 54"/>
          <p:cNvSpPr/>
          <p:nvPr/>
        </p:nvSpPr>
        <p:spPr>
          <a:xfrm rot="18900000">
            <a:off x="10512959" y="4088736"/>
            <a:ext cx="690027" cy="230911"/>
          </a:xfrm>
          <a:prstGeom prst="roundRect">
            <a:avLst>
              <a:gd name="adj" fmla="val 50000"/>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58" name="Rounded Rectangle 55"/>
          <p:cNvSpPr/>
          <p:nvPr/>
        </p:nvSpPr>
        <p:spPr>
          <a:xfrm rot="2700000">
            <a:off x="10512958" y="3742732"/>
            <a:ext cx="690027" cy="230911"/>
          </a:xfrm>
          <a:prstGeom prst="roundRect">
            <a:avLst>
              <a:gd name="adj" fmla="val 50000"/>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59" name="Teardrop 16"/>
          <p:cNvSpPr/>
          <p:nvPr/>
        </p:nvSpPr>
        <p:spPr>
          <a:xfrm rot="8100000">
            <a:off x="1637668" y="2754678"/>
            <a:ext cx="648002" cy="648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22444"/>
          </a:solidFill>
          <a:ln w="12700">
            <a:miter lim="400000"/>
          </a:ln>
        </p:spPr>
        <p:txBody>
          <a:bodyPr lIns="45718" tIns="45718" rIns="45718" bIns="45718" anchor="ctr"/>
          <a:lstStyle/>
          <a:p>
            <a:pPr algn="ctr">
              <a:defRPr sz="1300">
                <a:solidFill>
                  <a:srgbClr val="FFFFFF"/>
                </a:solidFill>
              </a:defRPr>
            </a:pPr>
            <a:endParaRPr/>
          </a:p>
        </p:txBody>
      </p:sp>
      <p:sp>
        <p:nvSpPr>
          <p:cNvPr id="360" name="Teardrop 17"/>
          <p:cNvSpPr/>
          <p:nvPr/>
        </p:nvSpPr>
        <p:spPr>
          <a:xfrm rot="8100000">
            <a:off x="8494948" y="2754678"/>
            <a:ext cx="648002" cy="648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22444"/>
          </a:solidFill>
          <a:ln w="12700">
            <a:miter lim="400000"/>
          </a:ln>
        </p:spPr>
        <p:txBody>
          <a:bodyPr lIns="45718" tIns="45718" rIns="45718" bIns="45718" anchor="ctr"/>
          <a:lstStyle/>
          <a:p>
            <a:pPr algn="ctr">
              <a:defRPr sz="1300">
                <a:solidFill>
                  <a:srgbClr val="FFFFFF"/>
                </a:solidFill>
              </a:defRPr>
            </a:pPr>
            <a:endParaRPr/>
          </a:p>
        </p:txBody>
      </p:sp>
      <p:sp>
        <p:nvSpPr>
          <p:cNvPr id="361" name="Teardrop 18"/>
          <p:cNvSpPr/>
          <p:nvPr/>
        </p:nvSpPr>
        <p:spPr>
          <a:xfrm rot="18900000">
            <a:off x="2357783" y="4659093"/>
            <a:ext cx="648003" cy="648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a:miter lim="400000"/>
          </a:ln>
        </p:spPr>
        <p:txBody>
          <a:bodyPr lIns="45718" tIns="45718" rIns="45718" bIns="45718" anchor="ctr"/>
          <a:lstStyle/>
          <a:p>
            <a:pPr algn="ctr">
              <a:defRPr sz="1300">
                <a:solidFill>
                  <a:srgbClr val="FFFFFF"/>
                </a:solidFill>
              </a:defRPr>
            </a:pPr>
            <a:endParaRPr/>
          </a:p>
        </p:txBody>
      </p:sp>
      <p:sp>
        <p:nvSpPr>
          <p:cNvPr id="362" name="Teardrop 19"/>
          <p:cNvSpPr/>
          <p:nvPr/>
        </p:nvSpPr>
        <p:spPr>
          <a:xfrm rot="18900000">
            <a:off x="5594729" y="4668120"/>
            <a:ext cx="648002" cy="648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a:miter lim="400000"/>
          </a:ln>
        </p:spPr>
        <p:txBody>
          <a:bodyPr lIns="45718" tIns="45718" rIns="45718" bIns="45718" anchor="ctr"/>
          <a:lstStyle/>
          <a:p>
            <a:pPr algn="ctr">
              <a:defRPr sz="1300">
                <a:solidFill>
                  <a:srgbClr val="FFFFFF"/>
                </a:solidFill>
              </a:defRPr>
            </a:pPr>
            <a:endParaRPr/>
          </a:p>
        </p:txBody>
      </p:sp>
      <p:sp>
        <p:nvSpPr>
          <p:cNvPr id="363" name="Teardrop 20"/>
          <p:cNvSpPr/>
          <p:nvPr/>
        </p:nvSpPr>
        <p:spPr>
          <a:xfrm rot="18900000">
            <a:off x="9672866" y="4659088"/>
            <a:ext cx="648002" cy="64800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1"/>
          </a:solidFill>
          <a:ln w="12700">
            <a:miter lim="400000"/>
          </a:ln>
        </p:spPr>
        <p:txBody>
          <a:bodyPr lIns="45718" tIns="45718" rIns="45718" bIns="45718" anchor="ctr"/>
          <a:lstStyle/>
          <a:p>
            <a:pPr algn="ctr">
              <a:defRPr sz="1300">
                <a:solidFill>
                  <a:srgbClr val="FFFFFF"/>
                </a:solidFill>
              </a:defRPr>
            </a:pPr>
            <a:endParaRPr/>
          </a:p>
        </p:txBody>
      </p:sp>
      <p:sp>
        <p:nvSpPr>
          <p:cNvPr id="364" name="Oval 21"/>
          <p:cNvSpPr/>
          <p:nvPr/>
        </p:nvSpPr>
        <p:spPr>
          <a:xfrm>
            <a:off x="4100703"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5" name="Oval 22"/>
          <p:cNvSpPr/>
          <p:nvPr/>
        </p:nvSpPr>
        <p:spPr>
          <a:xfrm>
            <a:off x="2642181"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6" name="Oval 23"/>
          <p:cNvSpPr/>
          <p:nvPr/>
        </p:nvSpPr>
        <p:spPr>
          <a:xfrm>
            <a:off x="1922066"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7" name="Oval 24"/>
          <p:cNvSpPr/>
          <p:nvPr/>
        </p:nvSpPr>
        <p:spPr>
          <a:xfrm>
            <a:off x="5875680"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8" name="Oval 25"/>
          <p:cNvSpPr/>
          <p:nvPr/>
        </p:nvSpPr>
        <p:spPr>
          <a:xfrm>
            <a:off x="8779347"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69" name="Oval 26"/>
          <p:cNvSpPr/>
          <p:nvPr/>
        </p:nvSpPr>
        <p:spPr>
          <a:xfrm>
            <a:off x="9957265" y="3996404"/>
            <a:ext cx="79203" cy="79203"/>
          </a:xfrm>
          <a:prstGeom prst="ellipse">
            <a:avLst/>
          </a:prstGeom>
          <a:solidFill>
            <a:srgbClr val="FFFFFF"/>
          </a:solidFill>
          <a:ln w="12700">
            <a:miter lim="400000"/>
          </a:ln>
        </p:spPr>
        <p:txBody>
          <a:bodyPr lIns="45718" tIns="45718" rIns="45718" bIns="45718" anchor="ctr"/>
          <a:lstStyle/>
          <a:p>
            <a:pPr algn="ctr">
              <a:defRPr>
                <a:solidFill>
                  <a:srgbClr val="FFFFFF"/>
                </a:solidFill>
              </a:defRPr>
            </a:pPr>
            <a:endParaRPr/>
          </a:p>
        </p:txBody>
      </p:sp>
      <p:sp>
        <p:nvSpPr>
          <p:cNvPr id="370" name="Freeform 59"/>
          <p:cNvSpPr/>
          <p:nvPr/>
        </p:nvSpPr>
        <p:spPr>
          <a:xfrm>
            <a:off x="8667576" y="2934187"/>
            <a:ext cx="302746" cy="302745"/>
          </a:xfrm>
          <a:custGeom>
            <a:avLst/>
            <a:gdLst/>
            <a:ahLst/>
            <a:cxnLst>
              <a:cxn ang="0">
                <a:pos x="wd2" y="hd2"/>
              </a:cxn>
              <a:cxn ang="5400000">
                <a:pos x="wd2" y="hd2"/>
              </a:cxn>
              <a:cxn ang="10800000">
                <a:pos x="wd2" y="hd2"/>
              </a:cxn>
              <a:cxn ang="16200000">
                <a:pos x="wd2" y="hd2"/>
              </a:cxn>
            </a:cxnLst>
            <a:rect l="0" t="0" r="r" b="b"/>
            <a:pathLst>
              <a:path w="21600" h="21600" extrusionOk="0">
                <a:moveTo>
                  <a:pt x="19171" y="12979"/>
                </a:moveTo>
                <a:cubicBezTo>
                  <a:pt x="19264" y="12626"/>
                  <a:pt x="19319" y="12218"/>
                  <a:pt x="19357" y="11866"/>
                </a:cubicBezTo>
                <a:lnTo>
                  <a:pt x="11866" y="11866"/>
                </a:lnTo>
                <a:lnTo>
                  <a:pt x="11866" y="12979"/>
                </a:lnTo>
                <a:lnTo>
                  <a:pt x="19171" y="12979"/>
                </a:lnTo>
                <a:close/>
                <a:moveTo>
                  <a:pt x="17540" y="16223"/>
                </a:moveTo>
                <a:cubicBezTo>
                  <a:pt x="17799" y="15871"/>
                  <a:pt x="18096" y="15463"/>
                  <a:pt x="18300" y="15111"/>
                </a:cubicBezTo>
                <a:lnTo>
                  <a:pt x="11866" y="15111"/>
                </a:lnTo>
                <a:lnTo>
                  <a:pt x="11866" y="16223"/>
                </a:lnTo>
                <a:lnTo>
                  <a:pt x="17540" y="16223"/>
                </a:lnTo>
                <a:close/>
                <a:moveTo>
                  <a:pt x="11866" y="19357"/>
                </a:moveTo>
                <a:cubicBezTo>
                  <a:pt x="12979" y="19208"/>
                  <a:pt x="14035" y="18856"/>
                  <a:pt x="14999" y="18355"/>
                </a:cubicBezTo>
                <a:lnTo>
                  <a:pt x="11866" y="18355"/>
                </a:lnTo>
                <a:lnTo>
                  <a:pt x="11866" y="19357"/>
                </a:lnTo>
                <a:close/>
                <a:moveTo>
                  <a:pt x="11866" y="8621"/>
                </a:moveTo>
                <a:lnTo>
                  <a:pt x="11866" y="9734"/>
                </a:lnTo>
                <a:lnTo>
                  <a:pt x="19357" y="9734"/>
                </a:lnTo>
                <a:cubicBezTo>
                  <a:pt x="19319" y="9382"/>
                  <a:pt x="19264" y="8974"/>
                  <a:pt x="19171" y="8621"/>
                </a:cubicBezTo>
                <a:lnTo>
                  <a:pt x="11866" y="8621"/>
                </a:lnTo>
                <a:close/>
                <a:moveTo>
                  <a:pt x="11866" y="5377"/>
                </a:moveTo>
                <a:lnTo>
                  <a:pt x="11866" y="6489"/>
                </a:lnTo>
                <a:lnTo>
                  <a:pt x="18300" y="6489"/>
                </a:lnTo>
                <a:cubicBezTo>
                  <a:pt x="18096" y="6137"/>
                  <a:pt x="17799" y="5729"/>
                  <a:pt x="17540" y="5377"/>
                </a:cubicBezTo>
                <a:lnTo>
                  <a:pt x="11866" y="5377"/>
                </a:lnTo>
                <a:close/>
                <a:moveTo>
                  <a:pt x="11866" y="2225"/>
                </a:moveTo>
                <a:lnTo>
                  <a:pt x="11866" y="3245"/>
                </a:lnTo>
                <a:lnTo>
                  <a:pt x="14999" y="3245"/>
                </a:lnTo>
                <a:cubicBezTo>
                  <a:pt x="14035" y="2725"/>
                  <a:pt x="12979" y="2373"/>
                  <a:pt x="11866" y="2225"/>
                </a:cubicBezTo>
                <a:close/>
                <a:moveTo>
                  <a:pt x="9734" y="19357"/>
                </a:moveTo>
                <a:lnTo>
                  <a:pt x="9734" y="2225"/>
                </a:lnTo>
                <a:cubicBezTo>
                  <a:pt x="5470" y="2725"/>
                  <a:pt x="2132" y="6378"/>
                  <a:pt x="2132" y="10791"/>
                </a:cubicBezTo>
                <a:cubicBezTo>
                  <a:pt x="2132" y="15203"/>
                  <a:pt x="5470" y="18856"/>
                  <a:pt x="9734" y="19357"/>
                </a:cubicBezTo>
                <a:close/>
                <a:moveTo>
                  <a:pt x="10791" y="0"/>
                </a:moveTo>
                <a:cubicBezTo>
                  <a:pt x="16779" y="0"/>
                  <a:pt x="21600" y="4821"/>
                  <a:pt x="21600" y="10791"/>
                </a:cubicBezTo>
                <a:cubicBezTo>
                  <a:pt x="21600" y="16779"/>
                  <a:pt x="16779" y="21600"/>
                  <a:pt x="10791" y="21600"/>
                </a:cubicBezTo>
                <a:cubicBezTo>
                  <a:pt x="4821" y="21600"/>
                  <a:pt x="0" y="16779"/>
                  <a:pt x="0" y="10791"/>
                </a:cubicBezTo>
                <a:cubicBezTo>
                  <a:pt x="0" y="4821"/>
                  <a:pt x="4821" y="0"/>
                  <a:pt x="10791" y="0"/>
                </a:cubicBezTo>
                <a:close/>
              </a:path>
            </a:pathLst>
          </a:custGeom>
          <a:solidFill>
            <a:schemeClr val="accent2"/>
          </a:solidFill>
          <a:ln w="12700">
            <a:miter lim="400000"/>
          </a:ln>
        </p:spPr>
        <p:txBody>
          <a:bodyPr lIns="45718" tIns="45718" rIns="45718" bIns="45718" anchor="ctr"/>
          <a:lstStyle/>
          <a:p>
            <a:pPr defTabSz="457200">
              <a:lnSpc>
                <a:spcPct val="93000"/>
              </a:lnSpc>
            </a:pPr>
            <a:endParaRPr/>
          </a:p>
        </p:txBody>
      </p:sp>
      <p:sp>
        <p:nvSpPr>
          <p:cNvPr id="371" name="Teardrop 40"/>
          <p:cNvSpPr/>
          <p:nvPr/>
        </p:nvSpPr>
        <p:spPr>
          <a:xfrm rot="8100000">
            <a:off x="3816303" y="2754678"/>
            <a:ext cx="648002" cy="648002"/>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222444"/>
          </a:solidFill>
          <a:ln w="12700">
            <a:miter lim="400000"/>
          </a:ln>
        </p:spPr>
        <p:txBody>
          <a:bodyPr lIns="45718" tIns="45718" rIns="45718" bIns="45718" anchor="ctr"/>
          <a:lstStyle/>
          <a:p>
            <a:pPr algn="ctr">
              <a:defRPr sz="1300">
                <a:solidFill>
                  <a:srgbClr val="FFFFFF"/>
                </a:solidFill>
              </a:defRPr>
            </a:pPr>
            <a:endParaRPr/>
          </a:p>
        </p:txBody>
      </p:sp>
      <p:sp>
        <p:nvSpPr>
          <p:cNvPr id="372" name="TextBox 46"/>
          <p:cNvSpPr txBox="1"/>
          <p:nvPr/>
        </p:nvSpPr>
        <p:spPr>
          <a:xfrm>
            <a:off x="3076599" y="706735"/>
            <a:ext cx="6038801" cy="397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ts val="3000"/>
              </a:lnSpc>
              <a:defRPr sz="2800">
                <a:solidFill>
                  <a:schemeClr val="accent1"/>
                </a:solidFill>
                <a:latin typeface="Futura Bold"/>
                <a:ea typeface="Futura Bold"/>
                <a:cs typeface="Futura Bold"/>
                <a:sym typeface="Futura Bold"/>
              </a:defRPr>
            </a:lvl1pPr>
          </a:lstStyle>
          <a:p>
            <a:r>
              <a:t>RESEARCH OUTLINE</a:t>
            </a:r>
          </a:p>
        </p:txBody>
      </p:sp>
      <p:sp>
        <p:nvSpPr>
          <p:cNvPr id="373" name="TextBox 32"/>
          <p:cNvSpPr txBox="1"/>
          <p:nvPr/>
        </p:nvSpPr>
        <p:spPr>
          <a:xfrm>
            <a:off x="989016" y="1759927"/>
            <a:ext cx="1945303"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Futura"/>
                <a:ea typeface="Futura"/>
                <a:cs typeface="Futura"/>
                <a:sym typeface="Futura"/>
              </a:defRPr>
            </a:lvl1pPr>
          </a:lstStyle>
          <a:p>
            <a:r>
              <a:t>Echeclus</a:t>
            </a:r>
          </a:p>
        </p:txBody>
      </p:sp>
      <p:sp>
        <p:nvSpPr>
          <p:cNvPr id="374" name="Rectangle 33"/>
          <p:cNvSpPr txBox="1"/>
          <p:nvPr/>
        </p:nvSpPr>
        <p:spPr>
          <a:xfrm>
            <a:off x="989015" y="2063125"/>
            <a:ext cx="1945304" cy="551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latin typeface="Futura"/>
                <a:ea typeface="Futura"/>
                <a:cs typeface="Futura"/>
                <a:sym typeface="Futura"/>
              </a:defRPr>
            </a:lvl1pPr>
          </a:lstStyle>
          <a:p>
            <a:r>
              <a:t>Goal: to begin to understand this Centaur’s unusual properties and composition.</a:t>
            </a:r>
          </a:p>
        </p:txBody>
      </p:sp>
      <p:sp>
        <p:nvSpPr>
          <p:cNvPr id="375" name="TextBox 34"/>
          <p:cNvSpPr txBox="1"/>
          <p:nvPr/>
        </p:nvSpPr>
        <p:spPr>
          <a:xfrm>
            <a:off x="1709130" y="5530944"/>
            <a:ext cx="1945304"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chemeClr val="accent1"/>
                </a:solidFill>
                <a:latin typeface="Futura"/>
                <a:ea typeface="Futura"/>
                <a:cs typeface="Futura"/>
                <a:sym typeface="Futura"/>
              </a:defRPr>
            </a:lvl1pPr>
          </a:lstStyle>
          <a:p>
            <a:r>
              <a:t>Big Data</a:t>
            </a:r>
          </a:p>
        </p:txBody>
      </p:sp>
      <p:sp>
        <p:nvSpPr>
          <p:cNvPr id="376" name="Rectangle 35"/>
          <p:cNvSpPr txBox="1"/>
          <p:nvPr/>
        </p:nvSpPr>
        <p:spPr>
          <a:xfrm>
            <a:off x="1709129" y="5821443"/>
            <a:ext cx="1945304" cy="3441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solidFill>
                  <a:schemeClr val="accent1"/>
                </a:solidFill>
                <a:latin typeface="Futura"/>
                <a:ea typeface="Futura"/>
                <a:cs typeface="Futura"/>
                <a:sym typeface="Futura"/>
              </a:defRPr>
            </a:lvl1pPr>
          </a:lstStyle>
          <a:p>
            <a:r>
              <a:t>Gather photometric (brightness) observations from the ATLAS Survey.</a:t>
            </a:r>
          </a:p>
        </p:txBody>
      </p:sp>
      <p:sp>
        <p:nvSpPr>
          <p:cNvPr id="377" name="TextBox 42"/>
          <p:cNvSpPr txBox="1"/>
          <p:nvPr/>
        </p:nvSpPr>
        <p:spPr>
          <a:xfrm>
            <a:off x="3167652" y="1683947"/>
            <a:ext cx="1945303"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Futura"/>
                <a:ea typeface="Futura"/>
                <a:cs typeface="Futura"/>
                <a:sym typeface="Futura"/>
              </a:defRPr>
            </a:lvl1pPr>
          </a:lstStyle>
          <a:p>
            <a:r>
              <a:t>Query the Orbit Fit</a:t>
            </a:r>
          </a:p>
        </p:txBody>
      </p:sp>
      <p:sp>
        <p:nvSpPr>
          <p:cNvPr id="378" name="Rectangle 43"/>
          <p:cNvSpPr txBox="1"/>
          <p:nvPr/>
        </p:nvSpPr>
        <p:spPr>
          <a:xfrm>
            <a:off x="3167652" y="2001012"/>
            <a:ext cx="1945303" cy="5519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latin typeface="Futura"/>
                <a:ea typeface="Futura"/>
                <a:cs typeface="Futura"/>
                <a:sym typeface="Futura"/>
              </a:defRPr>
            </a:lvl1pPr>
          </a:lstStyle>
          <a:p>
            <a:r>
              <a:t>Figure out how far Echeclus was from the Sun and the Earth during each of the ATLAS observations.</a:t>
            </a:r>
          </a:p>
        </p:txBody>
      </p:sp>
      <p:sp>
        <p:nvSpPr>
          <p:cNvPr id="379" name="TextBox 44"/>
          <p:cNvSpPr txBox="1"/>
          <p:nvPr/>
        </p:nvSpPr>
        <p:spPr>
          <a:xfrm>
            <a:off x="4946077" y="5413733"/>
            <a:ext cx="1945304"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chemeClr val="accent1"/>
                </a:solidFill>
                <a:latin typeface="Futura"/>
                <a:ea typeface="Futura"/>
                <a:cs typeface="Futura"/>
                <a:sym typeface="Futura"/>
              </a:defRPr>
            </a:lvl1pPr>
          </a:lstStyle>
          <a:p>
            <a:r>
              <a:t>Functions</a:t>
            </a:r>
          </a:p>
        </p:txBody>
      </p:sp>
      <p:sp>
        <p:nvSpPr>
          <p:cNvPr id="380" name="Rectangle 45"/>
          <p:cNvSpPr txBox="1"/>
          <p:nvPr/>
        </p:nvSpPr>
        <p:spPr>
          <a:xfrm>
            <a:off x="4946077" y="5756376"/>
            <a:ext cx="1945304" cy="344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solidFill>
                  <a:schemeClr val="accent1"/>
                </a:solidFill>
                <a:latin typeface="Futura"/>
                <a:ea typeface="Futura"/>
                <a:cs typeface="Futura"/>
                <a:sym typeface="Futura"/>
              </a:defRPr>
            </a:lvl1pPr>
          </a:lstStyle>
          <a:p>
            <a:r>
              <a:t>Creating code to model the Absolute Magnitude WRT Time , Phase Angle.</a:t>
            </a:r>
          </a:p>
        </p:txBody>
      </p:sp>
      <p:sp>
        <p:nvSpPr>
          <p:cNvPr id="381" name="TextBox 36"/>
          <p:cNvSpPr txBox="1"/>
          <p:nvPr/>
        </p:nvSpPr>
        <p:spPr>
          <a:xfrm>
            <a:off x="7846296" y="1595047"/>
            <a:ext cx="1945304"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solidFill>
                  <a:schemeClr val="accent1"/>
                </a:solidFill>
                <a:latin typeface="Futura"/>
                <a:ea typeface="Futura"/>
                <a:cs typeface="Futura"/>
                <a:sym typeface="Futura"/>
              </a:defRPr>
            </a:lvl1pPr>
          </a:lstStyle>
          <a:p>
            <a:r>
              <a:t>Phase Curve</a:t>
            </a:r>
          </a:p>
        </p:txBody>
      </p:sp>
      <p:sp>
        <p:nvSpPr>
          <p:cNvPr id="382" name="Rectangle 37"/>
          <p:cNvSpPr txBox="1"/>
          <p:nvPr/>
        </p:nvSpPr>
        <p:spPr>
          <a:xfrm>
            <a:off x="7846296" y="1897090"/>
            <a:ext cx="1945304" cy="759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solidFill>
                  <a:schemeClr val="accent1"/>
                </a:solidFill>
                <a:latin typeface="Futura"/>
                <a:ea typeface="Futura"/>
                <a:cs typeface="Futura"/>
                <a:sym typeface="Futura"/>
              </a:defRPr>
            </a:lvl1pPr>
          </a:lstStyle>
          <a:p>
            <a:r>
              <a:t>Compare models of how bright Echeclus *should* be against ATLAS observations, try different clipping and fitting techniques.</a:t>
            </a:r>
          </a:p>
        </p:txBody>
      </p:sp>
      <p:sp>
        <p:nvSpPr>
          <p:cNvPr id="383" name="TextBox 38"/>
          <p:cNvSpPr txBox="1"/>
          <p:nvPr/>
        </p:nvSpPr>
        <p:spPr>
          <a:xfrm>
            <a:off x="9024214" y="5415081"/>
            <a:ext cx="1945304" cy="236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1400">
                <a:latin typeface="Futura"/>
                <a:ea typeface="Futura"/>
                <a:cs typeface="Futura"/>
                <a:sym typeface="Futura"/>
              </a:defRPr>
            </a:lvl1pPr>
          </a:lstStyle>
          <a:p>
            <a:r>
              <a:t>Results</a:t>
            </a:r>
          </a:p>
        </p:txBody>
      </p:sp>
      <p:sp>
        <p:nvSpPr>
          <p:cNvPr id="384" name="Rectangle 39"/>
          <p:cNvSpPr txBox="1"/>
          <p:nvPr/>
        </p:nvSpPr>
        <p:spPr>
          <a:xfrm>
            <a:off x="9024214" y="5717518"/>
            <a:ext cx="1945304" cy="551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lnSpc>
                <a:spcPct val="150000"/>
              </a:lnSpc>
              <a:defRPr sz="900">
                <a:latin typeface="Futura"/>
                <a:ea typeface="Futura"/>
                <a:cs typeface="Futura"/>
                <a:sym typeface="Futura"/>
              </a:defRPr>
            </a:lvl1pPr>
          </a:lstStyle>
          <a:p>
            <a:r>
              <a:t>Compare retrieved phase curve against phase curves for other similar objects, like comets.</a:t>
            </a:r>
          </a:p>
        </p:txBody>
      </p:sp>
      <p:sp>
        <p:nvSpPr>
          <p:cNvPr id="385" name="Freeform 2"/>
          <p:cNvSpPr/>
          <p:nvPr/>
        </p:nvSpPr>
        <p:spPr>
          <a:xfrm>
            <a:off x="1752296" y="2876188"/>
            <a:ext cx="418743" cy="418742"/>
          </a:xfrm>
          <a:custGeom>
            <a:avLst/>
            <a:gdLst/>
            <a:ahLst/>
            <a:cxnLst>
              <a:cxn ang="0">
                <a:pos x="wd2" y="hd2"/>
              </a:cxn>
              <a:cxn ang="5400000">
                <a:pos x="wd2" y="hd2"/>
              </a:cxn>
              <a:cxn ang="10800000">
                <a:pos x="wd2" y="hd2"/>
              </a:cxn>
              <a:cxn ang="16200000">
                <a:pos x="wd2" y="hd2"/>
              </a:cxn>
            </a:cxnLst>
            <a:rect l="0" t="0" r="r" b="b"/>
            <a:pathLst>
              <a:path w="21600" h="21600" extrusionOk="0">
                <a:moveTo>
                  <a:pt x="14091" y="9993"/>
                </a:moveTo>
                <a:cubicBezTo>
                  <a:pt x="14703" y="9382"/>
                  <a:pt x="15111" y="8510"/>
                  <a:pt x="15111" y="7546"/>
                </a:cubicBezTo>
                <a:cubicBezTo>
                  <a:pt x="15111" y="5173"/>
                  <a:pt x="13182" y="3245"/>
                  <a:pt x="10791" y="3245"/>
                </a:cubicBezTo>
                <a:cubicBezTo>
                  <a:pt x="8418" y="3245"/>
                  <a:pt x="6489" y="5173"/>
                  <a:pt x="6489" y="7546"/>
                </a:cubicBezTo>
                <a:lnTo>
                  <a:pt x="8621" y="7546"/>
                </a:lnTo>
                <a:cubicBezTo>
                  <a:pt x="8621" y="6378"/>
                  <a:pt x="9641" y="5377"/>
                  <a:pt x="10791" y="5377"/>
                </a:cubicBezTo>
                <a:cubicBezTo>
                  <a:pt x="11959" y="5377"/>
                  <a:pt x="12979" y="6378"/>
                  <a:pt x="12979" y="7546"/>
                </a:cubicBezTo>
                <a:cubicBezTo>
                  <a:pt x="12979" y="8158"/>
                  <a:pt x="12719" y="8677"/>
                  <a:pt x="12311" y="9066"/>
                </a:cubicBezTo>
                <a:lnTo>
                  <a:pt x="10995" y="10438"/>
                </a:lnTo>
                <a:cubicBezTo>
                  <a:pt x="10235" y="11254"/>
                  <a:pt x="9734" y="12311"/>
                  <a:pt x="9734" y="13479"/>
                </a:cubicBezTo>
                <a:lnTo>
                  <a:pt x="9734" y="14035"/>
                </a:lnTo>
                <a:lnTo>
                  <a:pt x="11866" y="14035"/>
                </a:lnTo>
                <a:cubicBezTo>
                  <a:pt x="11866" y="12422"/>
                  <a:pt x="12367" y="11810"/>
                  <a:pt x="13127" y="10995"/>
                </a:cubicBezTo>
                <a:lnTo>
                  <a:pt x="14091" y="9993"/>
                </a:lnTo>
                <a:close/>
                <a:moveTo>
                  <a:pt x="11866" y="18355"/>
                </a:moveTo>
                <a:lnTo>
                  <a:pt x="11866" y="16223"/>
                </a:lnTo>
                <a:lnTo>
                  <a:pt x="9734" y="16223"/>
                </a:lnTo>
                <a:lnTo>
                  <a:pt x="9734" y="18355"/>
                </a:lnTo>
                <a:lnTo>
                  <a:pt x="11866" y="18355"/>
                </a:lnTo>
                <a:close/>
                <a:moveTo>
                  <a:pt x="10791" y="0"/>
                </a:moveTo>
                <a:cubicBezTo>
                  <a:pt x="16779" y="0"/>
                  <a:pt x="21600" y="4802"/>
                  <a:pt x="21600" y="10791"/>
                </a:cubicBezTo>
                <a:cubicBezTo>
                  <a:pt x="21600" y="16761"/>
                  <a:pt x="16761" y="21600"/>
                  <a:pt x="10791" y="21600"/>
                </a:cubicBezTo>
                <a:cubicBezTo>
                  <a:pt x="4802" y="21600"/>
                  <a:pt x="0" y="16761"/>
                  <a:pt x="0" y="10791"/>
                </a:cubicBezTo>
                <a:cubicBezTo>
                  <a:pt x="0" y="4802"/>
                  <a:pt x="4821" y="0"/>
                  <a:pt x="10791" y="0"/>
                </a:cubicBezTo>
                <a:close/>
              </a:path>
            </a:pathLst>
          </a:custGeom>
          <a:solidFill>
            <a:schemeClr val="accent2"/>
          </a:solidFill>
          <a:ln w="12700">
            <a:miter lim="400000"/>
          </a:ln>
        </p:spPr>
        <p:txBody>
          <a:bodyPr lIns="45718" tIns="45718" rIns="45718" bIns="45718" anchor="ctr"/>
          <a:lstStyle/>
          <a:p>
            <a:pPr defTabSz="457200">
              <a:lnSpc>
                <a:spcPct val="93000"/>
              </a:lnSpc>
              <a:defRPr>
                <a:latin typeface="Arial"/>
                <a:ea typeface="Arial"/>
                <a:cs typeface="Arial"/>
                <a:sym typeface="Arial"/>
              </a:defRPr>
            </a:pPr>
            <a:endParaRPr/>
          </a:p>
        </p:txBody>
      </p:sp>
      <p:sp>
        <p:nvSpPr>
          <p:cNvPr id="386" name="Freeform 49"/>
          <p:cNvSpPr/>
          <p:nvPr/>
        </p:nvSpPr>
        <p:spPr>
          <a:xfrm>
            <a:off x="5687135" y="4841202"/>
            <a:ext cx="463191" cy="377468"/>
          </a:xfrm>
          <a:custGeom>
            <a:avLst/>
            <a:gdLst/>
            <a:ahLst/>
            <a:cxnLst>
              <a:cxn ang="0">
                <a:pos x="wd2" y="hd2"/>
              </a:cxn>
              <a:cxn ang="5400000">
                <a:pos x="wd2" y="hd2"/>
              </a:cxn>
              <a:cxn ang="10800000">
                <a:pos x="wd2" y="hd2"/>
              </a:cxn>
              <a:cxn ang="16200000">
                <a:pos x="wd2" y="hd2"/>
              </a:cxn>
            </a:cxnLst>
            <a:rect l="0" t="0" r="r" b="b"/>
            <a:pathLst>
              <a:path w="21600" h="21600" extrusionOk="0">
                <a:moveTo>
                  <a:pt x="19616" y="16807"/>
                </a:moveTo>
                <a:lnTo>
                  <a:pt x="19616" y="2427"/>
                </a:lnTo>
                <a:lnTo>
                  <a:pt x="1984" y="2427"/>
                </a:lnTo>
                <a:lnTo>
                  <a:pt x="1984" y="16807"/>
                </a:lnTo>
                <a:lnTo>
                  <a:pt x="19616" y="16807"/>
                </a:lnTo>
                <a:close/>
                <a:moveTo>
                  <a:pt x="19616" y="0"/>
                </a:moveTo>
                <a:cubicBezTo>
                  <a:pt x="20675" y="0"/>
                  <a:pt x="21600" y="1070"/>
                  <a:pt x="21600" y="2427"/>
                </a:cubicBezTo>
                <a:lnTo>
                  <a:pt x="21550" y="16807"/>
                </a:lnTo>
                <a:cubicBezTo>
                  <a:pt x="21550" y="18103"/>
                  <a:pt x="20675" y="19173"/>
                  <a:pt x="19616" y="19173"/>
                </a:cubicBezTo>
                <a:lnTo>
                  <a:pt x="14708" y="19173"/>
                </a:lnTo>
                <a:lnTo>
                  <a:pt x="14708" y="21600"/>
                </a:lnTo>
                <a:lnTo>
                  <a:pt x="6892" y="21600"/>
                </a:lnTo>
                <a:lnTo>
                  <a:pt x="6892" y="19173"/>
                </a:lnTo>
                <a:lnTo>
                  <a:pt x="1984" y="19173"/>
                </a:lnTo>
                <a:cubicBezTo>
                  <a:pt x="874" y="19173"/>
                  <a:pt x="0" y="18103"/>
                  <a:pt x="0" y="16807"/>
                </a:cubicBezTo>
                <a:lnTo>
                  <a:pt x="0" y="2427"/>
                </a:lnTo>
                <a:cubicBezTo>
                  <a:pt x="0" y="1070"/>
                  <a:pt x="874" y="0"/>
                  <a:pt x="1984" y="0"/>
                </a:cubicBezTo>
                <a:lnTo>
                  <a:pt x="19616" y="0"/>
                </a:lnTo>
                <a:close/>
              </a:path>
            </a:pathLst>
          </a:custGeom>
          <a:solidFill>
            <a:schemeClr val="accent2"/>
          </a:solidFill>
          <a:ln w="12700">
            <a:miter lim="400000"/>
          </a:ln>
        </p:spPr>
        <p:txBody>
          <a:bodyPr lIns="45718" tIns="45718" rIns="45718" bIns="45718" anchor="ctr"/>
          <a:lstStyle/>
          <a:p>
            <a:pPr defTabSz="457200">
              <a:lnSpc>
                <a:spcPct val="93000"/>
              </a:lnSpc>
              <a:defRPr>
                <a:latin typeface="Arial"/>
                <a:ea typeface="Arial"/>
                <a:cs typeface="Arial"/>
                <a:sym typeface="Arial"/>
              </a:defRPr>
            </a:pPr>
            <a:endParaRPr/>
          </a:p>
        </p:txBody>
      </p:sp>
      <p:sp>
        <p:nvSpPr>
          <p:cNvPr id="387" name="Freeform 32"/>
          <p:cNvSpPr/>
          <p:nvPr/>
        </p:nvSpPr>
        <p:spPr>
          <a:xfrm>
            <a:off x="2461299" y="4704534"/>
            <a:ext cx="440967" cy="440967"/>
          </a:xfrm>
          <a:custGeom>
            <a:avLst/>
            <a:gdLst/>
            <a:ahLst/>
            <a:cxnLst>
              <a:cxn ang="0">
                <a:pos x="wd2" y="hd2"/>
              </a:cxn>
              <a:cxn ang="5400000">
                <a:pos x="wd2" y="hd2"/>
              </a:cxn>
              <a:cxn ang="10800000">
                <a:pos x="wd2" y="hd2"/>
              </a:cxn>
              <a:cxn ang="16200000">
                <a:pos x="wd2" y="hd2"/>
              </a:cxn>
            </a:cxnLst>
            <a:rect l="0" t="0" r="r" b="b"/>
            <a:pathLst>
              <a:path w="21600" h="21600" extrusionOk="0">
                <a:moveTo>
                  <a:pt x="18990" y="10324"/>
                </a:moveTo>
                <a:cubicBezTo>
                  <a:pt x="20401" y="10324"/>
                  <a:pt x="21600" y="11471"/>
                  <a:pt x="21600" y="12865"/>
                </a:cubicBezTo>
                <a:cubicBezTo>
                  <a:pt x="21600" y="14259"/>
                  <a:pt x="20401" y="15424"/>
                  <a:pt x="18990" y="15424"/>
                </a:cubicBezTo>
                <a:lnTo>
                  <a:pt x="17456" y="15424"/>
                </a:lnTo>
                <a:lnTo>
                  <a:pt x="17456" y="19571"/>
                </a:lnTo>
                <a:cubicBezTo>
                  <a:pt x="17456" y="20682"/>
                  <a:pt x="16539" y="21600"/>
                  <a:pt x="15429" y="21600"/>
                </a:cubicBezTo>
                <a:lnTo>
                  <a:pt x="11514" y="21600"/>
                </a:lnTo>
                <a:lnTo>
                  <a:pt x="11514" y="20047"/>
                </a:lnTo>
                <a:cubicBezTo>
                  <a:pt x="11514" y="18512"/>
                  <a:pt x="10262" y="17312"/>
                  <a:pt x="8728" y="17312"/>
                </a:cubicBezTo>
                <a:cubicBezTo>
                  <a:pt x="7176" y="17312"/>
                  <a:pt x="5925" y="18512"/>
                  <a:pt x="5925" y="20047"/>
                </a:cubicBezTo>
                <a:lnTo>
                  <a:pt x="5925" y="21600"/>
                </a:lnTo>
                <a:lnTo>
                  <a:pt x="2028" y="21600"/>
                </a:lnTo>
                <a:cubicBezTo>
                  <a:pt x="917" y="21600"/>
                  <a:pt x="0" y="20682"/>
                  <a:pt x="0" y="19571"/>
                </a:cubicBezTo>
                <a:lnTo>
                  <a:pt x="0" y="15671"/>
                </a:lnTo>
                <a:lnTo>
                  <a:pt x="1534" y="15671"/>
                </a:lnTo>
                <a:cubicBezTo>
                  <a:pt x="3086" y="15671"/>
                  <a:pt x="4285" y="14418"/>
                  <a:pt x="4285" y="12865"/>
                </a:cubicBezTo>
                <a:cubicBezTo>
                  <a:pt x="4285" y="11329"/>
                  <a:pt x="3086" y="10076"/>
                  <a:pt x="1534" y="10076"/>
                </a:cubicBezTo>
                <a:lnTo>
                  <a:pt x="0" y="10076"/>
                </a:lnTo>
                <a:lnTo>
                  <a:pt x="0" y="6176"/>
                </a:lnTo>
                <a:cubicBezTo>
                  <a:pt x="0" y="5065"/>
                  <a:pt x="917" y="4147"/>
                  <a:pt x="2028" y="4147"/>
                </a:cubicBezTo>
                <a:lnTo>
                  <a:pt x="6171" y="4147"/>
                </a:lnTo>
                <a:lnTo>
                  <a:pt x="6171" y="2612"/>
                </a:lnTo>
                <a:cubicBezTo>
                  <a:pt x="6171" y="1200"/>
                  <a:pt x="7335" y="0"/>
                  <a:pt x="8728" y="0"/>
                </a:cubicBezTo>
                <a:cubicBezTo>
                  <a:pt x="10121" y="0"/>
                  <a:pt x="11285" y="1200"/>
                  <a:pt x="11285" y="2612"/>
                </a:cubicBezTo>
                <a:lnTo>
                  <a:pt x="11285" y="4147"/>
                </a:lnTo>
                <a:lnTo>
                  <a:pt x="15429" y="4147"/>
                </a:lnTo>
                <a:cubicBezTo>
                  <a:pt x="16539" y="4147"/>
                  <a:pt x="17456" y="5065"/>
                  <a:pt x="17456" y="6176"/>
                </a:cubicBezTo>
                <a:lnTo>
                  <a:pt x="17456" y="10324"/>
                </a:lnTo>
                <a:lnTo>
                  <a:pt x="18990" y="10324"/>
                </a:lnTo>
              </a:path>
            </a:pathLst>
          </a:custGeom>
          <a:solidFill>
            <a:schemeClr val="accent2"/>
          </a:solidFill>
          <a:ln w="12700">
            <a:miter lim="400000"/>
          </a:ln>
        </p:spPr>
        <p:txBody>
          <a:bodyPr lIns="45718" tIns="45718" rIns="45718" bIns="45718" anchor="ctr"/>
          <a:lstStyle/>
          <a:p>
            <a:pPr defTabSz="457200">
              <a:lnSpc>
                <a:spcPct val="93000"/>
              </a:lnSpc>
              <a:defRPr>
                <a:latin typeface="Arial"/>
                <a:ea typeface="Arial"/>
                <a:cs typeface="Arial"/>
                <a:sym typeface="Arial"/>
              </a:defRPr>
            </a:pPr>
            <a:endParaRPr/>
          </a:p>
        </p:txBody>
      </p:sp>
      <p:sp>
        <p:nvSpPr>
          <p:cNvPr id="388" name="Freeform 25"/>
          <p:cNvSpPr/>
          <p:nvPr/>
        </p:nvSpPr>
        <p:spPr>
          <a:xfrm>
            <a:off x="3903152" y="2848407"/>
            <a:ext cx="474304" cy="474304"/>
          </a:xfrm>
          <a:custGeom>
            <a:avLst/>
            <a:gdLst/>
            <a:ahLst/>
            <a:cxnLst>
              <a:cxn ang="0">
                <a:pos x="wd2" y="hd2"/>
              </a:cxn>
              <a:cxn ang="5400000">
                <a:pos x="wd2" y="hd2"/>
              </a:cxn>
              <a:cxn ang="10800000">
                <a:pos x="wd2" y="hd2"/>
              </a:cxn>
              <a:cxn ang="16200000">
                <a:pos x="wd2" y="hd2"/>
              </a:cxn>
            </a:cxnLst>
            <a:rect l="0" t="0" r="r" b="b"/>
            <a:pathLst>
              <a:path w="21600" h="21600" extrusionOk="0">
                <a:moveTo>
                  <a:pt x="10800" y="16532"/>
                </a:moveTo>
                <a:cubicBezTo>
                  <a:pt x="13979" y="16532"/>
                  <a:pt x="16536" y="13974"/>
                  <a:pt x="16536" y="10792"/>
                </a:cubicBezTo>
                <a:cubicBezTo>
                  <a:pt x="16536" y="7594"/>
                  <a:pt x="13979" y="5068"/>
                  <a:pt x="10800" y="5068"/>
                </a:cubicBezTo>
                <a:cubicBezTo>
                  <a:pt x="7621" y="5068"/>
                  <a:pt x="5064" y="7594"/>
                  <a:pt x="5064" y="10792"/>
                </a:cubicBezTo>
                <a:cubicBezTo>
                  <a:pt x="5064" y="13974"/>
                  <a:pt x="7621" y="16532"/>
                  <a:pt x="10800" y="16532"/>
                </a:cubicBezTo>
                <a:close/>
                <a:moveTo>
                  <a:pt x="18470" y="13990"/>
                </a:moveTo>
                <a:lnTo>
                  <a:pt x="18470" y="18467"/>
                </a:lnTo>
                <a:lnTo>
                  <a:pt x="13979" y="18467"/>
                </a:lnTo>
                <a:lnTo>
                  <a:pt x="10800" y="21600"/>
                </a:lnTo>
                <a:lnTo>
                  <a:pt x="7621" y="18467"/>
                </a:lnTo>
                <a:lnTo>
                  <a:pt x="3147" y="18467"/>
                </a:lnTo>
                <a:lnTo>
                  <a:pt x="3147" y="13990"/>
                </a:lnTo>
                <a:lnTo>
                  <a:pt x="0" y="10792"/>
                </a:lnTo>
                <a:lnTo>
                  <a:pt x="3147" y="7610"/>
                </a:lnTo>
                <a:lnTo>
                  <a:pt x="3147" y="3133"/>
                </a:lnTo>
                <a:lnTo>
                  <a:pt x="7621" y="3133"/>
                </a:lnTo>
                <a:lnTo>
                  <a:pt x="10800" y="0"/>
                </a:lnTo>
                <a:lnTo>
                  <a:pt x="13979" y="3133"/>
                </a:lnTo>
                <a:lnTo>
                  <a:pt x="18470" y="3133"/>
                </a:lnTo>
                <a:lnTo>
                  <a:pt x="18470" y="7610"/>
                </a:lnTo>
                <a:lnTo>
                  <a:pt x="21600" y="10792"/>
                </a:lnTo>
                <a:lnTo>
                  <a:pt x="18470" y="13990"/>
                </a:lnTo>
                <a:close/>
              </a:path>
            </a:pathLst>
          </a:custGeom>
          <a:solidFill>
            <a:schemeClr val="accent2"/>
          </a:solidFill>
          <a:ln w="12700">
            <a:miter lim="400000"/>
          </a:ln>
        </p:spPr>
        <p:txBody>
          <a:bodyPr lIns="45718" tIns="45718" rIns="45718" bIns="45718" anchor="ctr"/>
          <a:lstStyle/>
          <a:p>
            <a:pPr defTabSz="457200">
              <a:lnSpc>
                <a:spcPct val="93000"/>
              </a:lnSpc>
              <a:defRPr>
                <a:latin typeface="Arial"/>
                <a:ea typeface="Arial"/>
                <a:cs typeface="Arial"/>
                <a:sym typeface="Arial"/>
              </a:defRPr>
            </a:pPr>
            <a:endParaRPr/>
          </a:p>
        </p:txBody>
      </p:sp>
      <p:sp>
        <p:nvSpPr>
          <p:cNvPr id="389" name="Freeform 48"/>
          <p:cNvSpPr/>
          <p:nvPr/>
        </p:nvSpPr>
        <p:spPr>
          <a:xfrm>
            <a:off x="9765271" y="4860425"/>
            <a:ext cx="463191" cy="252054"/>
          </a:xfrm>
          <a:custGeom>
            <a:avLst/>
            <a:gdLst/>
            <a:ahLst/>
            <a:cxnLst>
              <a:cxn ang="0">
                <a:pos x="wd2" y="hd2"/>
              </a:cxn>
              <a:cxn ang="5400000">
                <a:pos x="wd2" y="hd2"/>
              </a:cxn>
              <a:cxn ang="10800000">
                <a:pos x="wd2" y="hd2"/>
              </a:cxn>
              <a:cxn ang="16200000">
                <a:pos x="wd2" y="hd2"/>
              </a:cxn>
            </a:cxnLst>
            <a:rect l="0" t="0" r="r" b="b"/>
            <a:pathLst>
              <a:path w="21600" h="21600" extrusionOk="0">
                <a:moveTo>
                  <a:pt x="19633" y="7159"/>
                </a:moveTo>
                <a:cubicBezTo>
                  <a:pt x="19448" y="7159"/>
                  <a:pt x="19264" y="7159"/>
                  <a:pt x="19112" y="7097"/>
                </a:cubicBezTo>
                <a:lnTo>
                  <a:pt x="15633" y="13485"/>
                </a:lnTo>
                <a:cubicBezTo>
                  <a:pt x="15666" y="13762"/>
                  <a:pt x="15717" y="14102"/>
                  <a:pt x="15717" y="14410"/>
                </a:cubicBezTo>
                <a:cubicBezTo>
                  <a:pt x="15717" y="16354"/>
                  <a:pt x="14792" y="17959"/>
                  <a:pt x="13750" y="17959"/>
                </a:cubicBezTo>
                <a:cubicBezTo>
                  <a:pt x="12691" y="17959"/>
                  <a:pt x="11767" y="16354"/>
                  <a:pt x="11767" y="14410"/>
                </a:cubicBezTo>
                <a:cubicBezTo>
                  <a:pt x="11767" y="14102"/>
                  <a:pt x="11817" y="13762"/>
                  <a:pt x="11851" y="13485"/>
                </a:cubicBezTo>
                <a:lnTo>
                  <a:pt x="9329" y="8856"/>
                </a:lnTo>
                <a:cubicBezTo>
                  <a:pt x="9195" y="8949"/>
                  <a:pt x="9010" y="9010"/>
                  <a:pt x="8825" y="9010"/>
                </a:cubicBezTo>
                <a:cubicBezTo>
                  <a:pt x="8640" y="9010"/>
                  <a:pt x="8455" y="8949"/>
                  <a:pt x="8321" y="8856"/>
                </a:cubicBezTo>
                <a:lnTo>
                  <a:pt x="3866" y="17033"/>
                </a:lnTo>
                <a:cubicBezTo>
                  <a:pt x="3900" y="17280"/>
                  <a:pt x="3950" y="17619"/>
                  <a:pt x="3950" y="17959"/>
                </a:cubicBezTo>
                <a:cubicBezTo>
                  <a:pt x="3950" y="19903"/>
                  <a:pt x="3026" y="21600"/>
                  <a:pt x="1984" y="21600"/>
                </a:cubicBezTo>
                <a:cubicBezTo>
                  <a:pt x="925" y="21600"/>
                  <a:pt x="0" y="19903"/>
                  <a:pt x="0" y="17959"/>
                </a:cubicBezTo>
                <a:cubicBezTo>
                  <a:pt x="0" y="16015"/>
                  <a:pt x="925" y="14410"/>
                  <a:pt x="1984" y="14410"/>
                </a:cubicBezTo>
                <a:cubicBezTo>
                  <a:pt x="2168" y="14410"/>
                  <a:pt x="2336" y="14410"/>
                  <a:pt x="2488" y="14503"/>
                </a:cubicBezTo>
                <a:lnTo>
                  <a:pt x="6942" y="6326"/>
                </a:lnTo>
                <a:cubicBezTo>
                  <a:pt x="6892" y="6079"/>
                  <a:pt x="6892" y="5739"/>
                  <a:pt x="6892" y="5400"/>
                </a:cubicBezTo>
                <a:cubicBezTo>
                  <a:pt x="6892" y="3456"/>
                  <a:pt x="7766" y="1759"/>
                  <a:pt x="8825" y="1759"/>
                </a:cubicBezTo>
                <a:cubicBezTo>
                  <a:pt x="9884" y="1759"/>
                  <a:pt x="10808" y="3456"/>
                  <a:pt x="10808" y="5400"/>
                </a:cubicBezTo>
                <a:cubicBezTo>
                  <a:pt x="10808" y="5739"/>
                  <a:pt x="10808" y="6079"/>
                  <a:pt x="10758" y="6326"/>
                </a:cubicBezTo>
                <a:lnTo>
                  <a:pt x="13229" y="10893"/>
                </a:lnTo>
                <a:cubicBezTo>
                  <a:pt x="13380" y="10800"/>
                  <a:pt x="13582" y="10800"/>
                  <a:pt x="13750" y="10800"/>
                </a:cubicBezTo>
                <a:cubicBezTo>
                  <a:pt x="13935" y="10800"/>
                  <a:pt x="14103" y="10800"/>
                  <a:pt x="14254" y="10893"/>
                </a:cubicBezTo>
                <a:lnTo>
                  <a:pt x="17734" y="4567"/>
                </a:lnTo>
                <a:cubicBezTo>
                  <a:pt x="17700" y="4289"/>
                  <a:pt x="17650" y="3950"/>
                  <a:pt x="17650" y="3641"/>
                </a:cubicBezTo>
                <a:cubicBezTo>
                  <a:pt x="17650" y="1697"/>
                  <a:pt x="18591" y="0"/>
                  <a:pt x="19633" y="0"/>
                </a:cubicBezTo>
                <a:cubicBezTo>
                  <a:pt x="20692" y="0"/>
                  <a:pt x="21600" y="1697"/>
                  <a:pt x="21600" y="3641"/>
                </a:cubicBezTo>
                <a:cubicBezTo>
                  <a:pt x="21600" y="5554"/>
                  <a:pt x="20675" y="7159"/>
                  <a:pt x="19633" y="7159"/>
                </a:cubicBezTo>
              </a:path>
            </a:pathLst>
          </a:custGeom>
          <a:solidFill>
            <a:schemeClr val="accent2"/>
          </a:solidFill>
          <a:ln w="12700">
            <a:miter lim="400000"/>
          </a:ln>
        </p:spPr>
        <p:txBody>
          <a:bodyPr lIns="45718" tIns="45718" rIns="45718" bIns="45718" anchor="ctr"/>
          <a:lstStyle/>
          <a:p>
            <a:pPr defTabSz="457200">
              <a:lnSpc>
                <a:spcPct val="93000"/>
              </a:lnSpc>
              <a:defRPr>
                <a:latin typeface="Arial"/>
                <a:ea typeface="Arial"/>
                <a:cs typeface="Arial"/>
                <a:sym typeface="Arial"/>
              </a:defRPr>
            </a:pPr>
            <a:endParaRPr/>
          </a:p>
        </p:txBody>
      </p:sp>
      <p:pic>
        <p:nvPicPr>
          <p:cNvPr id="390" name="azsgc_logo_transparent_lg.png" descr="azsgc_logo_transparent_lg.png"/>
          <p:cNvPicPr>
            <a:picLocks noChangeAspect="1"/>
          </p:cNvPicPr>
          <p:nvPr/>
        </p:nvPicPr>
        <p:blipFill>
          <a:blip r:embed="rId2"/>
          <a:stretch>
            <a:fillRect/>
          </a:stretch>
        </p:blipFill>
        <p:spPr>
          <a:xfrm>
            <a:off x="101050" y="5464794"/>
            <a:ext cx="945351" cy="1262044"/>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Rectangle 1"/>
          <p:cNvSpPr/>
          <p:nvPr/>
        </p:nvSpPr>
        <p:spPr>
          <a:xfrm>
            <a:off x="-1" y="-3179"/>
            <a:ext cx="4439798" cy="6861179"/>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sp>
        <p:nvSpPr>
          <p:cNvPr id="393" name="TextBox 2"/>
          <p:cNvSpPr txBox="1"/>
          <p:nvPr/>
        </p:nvSpPr>
        <p:spPr>
          <a:xfrm rot="16200000">
            <a:off x="-1384677" y="2640110"/>
            <a:ext cx="4525350" cy="397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gn="ctr">
              <a:lnSpc>
                <a:spcPts val="3000"/>
              </a:lnSpc>
              <a:defRPr sz="2800">
                <a:solidFill>
                  <a:schemeClr val="accent2"/>
                </a:solidFill>
                <a:latin typeface="Futura"/>
                <a:ea typeface="Futura"/>
                <a:cs typeface="Futura"/>
                <a:sym typeface="Futura"/>
              </a:defRPr>
            </a:lvl1pPr>
          </a:lstStyle>
          <a:p>
            <a:r>
              <a:t>Crunching the Data</a:t>
            </a:r>
          </a:p>
        </p:txBody>
      </p:sp>
      <p:sp>
        <p:nvSpPr>
          <p:cNvPr id="394" name="Freeform 48"/>
          <p:cNvSpPr/>
          <p:nvPr/>
        </p:nvSpPr>
        <p:spPr>
          <a:xfrm>
            <a:off x="3900201" y="2416412"/>
            <a:ext cx="395352" cy="395350"/>
          </a:xfrm>
          <a:custGeom>
            <a:avLst/>
            <a:gdLst/>
            <a:ahLst/>
            <a:cxnLst>
              <a:cxn ang="0">
                <a:pos x="wd2" y="hd2"/>
              </a:cxn>
              <a:cxn ang="5400000">
                <a:pos x="wd2" y="hd2"/>
              </a:cxn>
              <a:cxn ang="10800000">
                <a:pos x="wd2" y="hd2"/>
              </a:cxn>
              <a:cxn ang="16200000">
                <a:pos x="wd2" y="hd2"/>
              </a:cxn>
            </a:cxnLst>
            <a:rect l="0" t="0" r="r" b="b"/>
            <a:pathLst>
              <a:path w="21600" h="21600" extrusionOk="0">
                <a:moveTo>
                  <a:pt x="19633" y="15717"/>
                </a:moveTo>
                <a:lnTo>
                  <a:pt x="19633" y="1984"/>
                </a:lnTo>
                <a:lnTo>
                  <a:pt x="5883" y="1984"/>
                </a:lnTo>
                <a:lnTo>
                  <a:pt x="5883" y="15717"/>
                </a:lnTo>
                <a:lnTo>
                  <a:pt x="19633" y="15717"/>
                </a:lnTo>
                <a:close/>
                <a:moveTo>
                  <a:pt x="19633" y="0"/>
                </a:moveTo>
                <a:cubicBezTo>
                  <a:pt x="20692" y="0"/>
                  <a:pt x="21600" y="925"/>
                  <a:pt x="21600" y="1984"/>
                </a:cubicBezTo>
                <a:lnTo>
                  <a:pt x="21600" y="15717"/>
                </a:lnTo>
                <a:cubicBezTo>
                  <a:pt x="21600" y="16776"/>
                  <a:pt x="20692" y="17650"/>
                  <a:pt x="19633" y="17650"/>
                </a:cubicBezTo>
                <a:lnTo>
                  <a:pt x="5883" y="17650"/>
                </a:lnTo>
                <a:cubicBezTo>
                  <a:pt x="4824" y="17650"/>
                  <a:pt x="3950" y="16776"/>
                  <a:pt x="3950" y="15717"/>
                </a:cubicBezTo>
                <a:lnTo>
                  <a:pt x="3950" y="1984"/>
                </a:lnTo>
                <a:cubicBezTo>
                  <a:pt x="3950" y="925"/>
                  <a:pt x="4824" y="0"/>
                  <a:pt x="5883" y="0"/>
                </a:cubicBezTo>
                <a:lnTo>
                  <a:pt x="19633" y="0"/>
                </a:lnTo>
                <a:close/>
                <a:moveTo>
                  <a:pt x="12775" y="13750"/>
                </a:moveTo>
                <a:lnTo>
                  <a:pt x="12775" y="5883"/>
                </a:lnTo>
                <a:lnTo>
                  <a:pt x="10808" y="5883"/>
                </a:lnTo>
                <a:lnTo>
                  <a:pt x="10808" y="3950"/>
                </a:lnTo>
                <a:lnTo>
                  <a:pt x="14708" y="3950"/>
                </a:lnTo>
                <a:lnTo>
                  <a:pt x="14708" y="13750"/>
                </a:lnTo>
                <a:lnTo>
                  <a:pt x="12775" y="13750"/>
                </a:lnTo>
                <a:close/>
                <a:moveTo>
                  <a:pt x="1984" y="3950"/>
                </a:moveTo>
                <a:lnTo>
                  <a:pt x="1984" y="19633"/>
                </a:lnTo>
                <a:lnTo>
                  <a:pt x="17650" y="19633"/>
                </a:lnTo>
                <a:lnTo>
                  <a:pt x="17650" y="21600"/>
                </a:lnTo>
                <a:lnTo>
                  <a:pt x="1984" y="21600"/>
                </a:lnTo>
                <a:cubicBezTo>
                  <a:pt x="925" y="21600"/>
                  <a:pt x="0" y="20692"/>
                  <a:pt x="0" y="19633"/>
                </a:cubicBezTo>
                <a:lnTo>
                  <a:pt x="0" y="3950"/>
                </a:lnTo>
                <a:lnTo>
                  <a:pt x="1984" y="3950"/>
                </a:lnTo>
                <a:close/>
              </a:path>
            </a:pathLst>
          </a:custGeom>
          <a:solidFill>
            <a:schemeClr val="accent1"/>
          </a:solidFill>
          <a:ln w="12700">
            <a:miter lim="400000"/>
          </a:ln>
        </p:spPr>
        <p:txBody>
          <a:bodyPr lIns="45718" tIns="45718" rIns="45718" bIns="45718" anchor="ctr"/>
          <a:lstStyle/>
          <a:p>
            <a:pPr defTabSz="457200">
              <a:lnSpc>
                <a:spcPct val="93000"/>
              </a:lnSpc>
              <a:defRPr>
                <a:solidFill>
                  <a:schemeClr val="accent1"/>
                </a:solidFill>
              </a:defRPr>
            </a:pPr>
            <a:endParaRPr/>
          </a:p>
        </p:txBody>
      </p:sp>
      <p:sp>
        <p:nvSpPr>
          <p:cNvPr id="395" name="Freeform 46"/>
          <p:cNvSpPr/>
          <p:nvPr/>
        </p:nvSpPr>
        <p:spPr>
          <a:xfrm>
            <a:off x="3900201" y="3754878"/>
            <a:ext cx="395351" cy="395352"/>
          </a:xfrm>
          <a:custGeom>
            <a:avLst/>
            <a:gdLst/>
            <a:ahLst/>
            <a:cxnLst>
              <a:cxn ang="0">
                <a:pos x="wd2" y="hd2"/>
              </a:cxn>
              <a:cxn ang="5400000">
                <a:pos x="wd2" y="hd2"/>
              </a:cxn>
              <a:cxn ang="10800000">
                <a:pos x="wd2" y="hd2"/>
              </a:cxn>
              <a:cxn ang="16200000">
                <a:pos x="wd2" y="hd2"/>
              </a:cxn>
            </a:cxnLst>
            <a:rect l="0" t="0" r="r" b="b"/>
            <a:pathLst>
              <a:path w="21600" h="21600" extrusionOk="0">
                <a:moveTo>
                  <a:pt x="15717" y="11767"/>
                </a:moveTo>
                <a:cubicBezTo>
                  <a:pt x="15717" y="12876"/>
                  <a:pt x="14809" y="13750"/>
                  <a:pt x="13750" y="13750"/>
                </a:cubicBezTo>
                <a:lnTo>
                  <a:pt x="9833" y="13750"/>
                </a:lnTo>
                <a:lnTo>
                  <a:pt x="9833" y="11767"/>
                </a:lnTo>
                <a:lnTo>
                  <a:pt x="13750" y="11767"/>
                </a:lnTo>
                <a:lnTo>
                  <a:pt x="13750" y="9833"/>
                </a:lnTo>
                <a:lnTo>
                  <a:pt x="11767" y="9833"/>
                </a:lnTo>
                <a:lnTo>
                  <a:pt x="11767" y="7867"/>
                </a:lnTo>
                <a:lnTo>
                  <a:pt x="13750" y="7867"/>
                </a:lnTo>
                <a:lnTo>
                  <a:pt x="13750" y="5883"/>
                </a:lnTo>
                <a:lnTo>
                  <a:pt x="9833" y="5883"/>
                </a:lnTo>
                <a:lnTo>
                  <a:pt x="9833" y="3967"/>
                </a:lnTo>
                <a:lnTo>
                  <a:pt x="13750" y="3967"/>
                </a:lnTo>
                <a:cubicBezTo>
                  <a:pt x="14809" y="3967"/>
                  <a:pt x="15717" y="4791"/>
                  <a:pt x="15717" y="5883"/>
                </a:cubicBezTo>
                <a:lnTo>
                  <a:pt x="15717" y="7362"/>
                </a:lnTo>
                <a:cubicBezTo>
                  <a:pt x="15717" y="8186"/>
                  <a:pt x="15078" y="8825"/>
                  <a:pt x="14254" y="8825"/>
                </a:cubicBezTo>
                <a:cubicBezTo>
                  <a:pt x="15078" y="8825"/>
                  <a:pt x="15717" y="9480"/>
                  <a:pt x="15717" y="10304"/>
                </a:cubicBezTo>
                <a:lnTo>
                  <a:pt x="15717" y="11767"/>
                </a:lnTo>
                <a:close/>
                <a:moveTo>
                  <a:pt x="1984" y="3950"/>
                </a:moveTo>
                <a:lnTo>
                  <a:pt x="1984" y="19633"/>
                </a:lnTo>
                <a:lnTo>
                  <a:pt x="17650" y="19633"/>
                </a:lnTo>
                <a:lnTo>
                  <a:pt x="17650" y="21600"/>
                </a:lnTo>
                <a:lnTo>
                  <a:pt x="1984" y="21600"/>
                </a:lnTo>
                <a:cubicBezTo>
                  <a:pt x="925" y="21600"/>
                  <a:pt x="0" y="20692"/>
                  <a:pt x="0" y="19633"/>
                </a:cubicBezTo>
                <a:lnTo>
                  <a:pt x="0" y="3950"/>
                </a:lnTo>
                <a:lnTo>
                  <a:pt x="1984" y="3950"/>
                </a:lnTo>
                <a:close/>
                <a:moveTo>
                  <a:pt x="19633" y="15717"/>
                </a:moveTo>
                <a:lnTo>
                  <a:pt x="19633" y="1984"/>
                </a:lnTo>
                <a:lnTo>
                  <a:pt x="5883" y="1984"/>
                </a:lnTo>
                <a:lnTo>
                  <a:pt x="5883" y="15717"/>
                </a:lnTo>
                <a:lnTo>
                  <a:pt x="19633" y="15717"/>
                </a:lnTo>
                <a:close/>
                <a:moveTo>
                  <a:pt x="19633" y="0"/>
                </a:moveTo>
                <a:cubicBezTo>
                  <a:pt x="20692" y="0"/>
                  <a:pt x="21600" y="925"/>
                  <a:pt x="21600" y="1984"/>
                </a:cubicBezTo>
                <a:lnTo>
                  <a:pt x="21600" y="15717"/>
                </a:lnTo>
                <a:cubicBezTo>
                  <a:pt x="21600" y="16776"/>
                  <a:pt x="20692" y="17650"/>
                  <a:pt x="19633" y="17650"/>
                </a:cubicBezTo>
                <a:lnTo>
                  <a:pt x="5883" y="17650"/>
                </a:lnTo>
                <a:cubicBezTo>
                  <a:pt x="4824" y="17650"/>
                  <a:pt x="3950" y="16776"/>
                  <a:pt x="3950" y="15717"/>
                </a:cubicBezTo>
                <a:lnTo>
                  <a:pt x="3950" y="1984"/>
                </a:lnTo>
                <a:cubicBezTo>
                  <a:pt x="3950" y="925"/>
                  <a:pt x="4824" y="0"/>
                  <a:pt x="5883" y="0"/>
                </a:cubicBezTo>
                <a:lnTo>
                  <a:pt x="19633" y="0"/>
                </a:lnTo>
                <a:close/>
              </a:path>
            </a:pathLst>
          </a:custGeom>
          <a:solidFill>
            <a:schemeClr val="accent1"/>
          </a:solidFill>
          <a:ln w="12700">
            <a:miter lim="400000"/>
          </a:ln>
        </p:spPr>
        <p:txBody>
          <a:bodyPr lIns="45718" tIns="45718" rIns="45718" bIns="45718" anchor="ctr"/>
          <a:lstStyle/>
          <a:p>
            <a:pPr defTabSz="457200">
              <a:lnSpc>
                <a:spcPct val="93000"/>
              </a:lnSpc>
              <a:defRPr>
                <a:solidFill>
                  <a:schemeClr val="accent1"/>
                </a:solidFill>
              </a:defRPr>
            </a:pPr>
            <a:endParaRPr/>
          </a:p>
        </p:txBody>
      </p:sp>
      <p:pic>
        <p:nvPicPr>
          <p:cNvPr id="396" name="ApparentMagnitudes.jpg" descr="ApparentMagnitudes.jpg"/>
          <p:cNvPicPr>
            <a:picLocks noChangeAspect="1"/>
          </p:cNvPicPr>
          <p:nvPr/>
        </p:nvPicPr>
        <p:blipFill>
          <a:blip r:embed="rId2"/>
          <a:stretch>
            <a:fillRect/>
          </a:stretch>
        </p:blipFill>
        <p:spPr>
          <a:xfrm>
            <a:off x="1631781" y="254170"/>
            <a:ext cx="4439798" cy="3329849"/>
          </a:xfrm>
          <a:prstGeom prst="rect">
            <a:avLst/>
          </a:prstGeom>
          <a:ln w="12700">
            <a:miter lim="400000"/>
          </a:ln>
        </p:spPr>
      </p:pic>
      <p:pic>
        <p:nvPicPr>
          <p:cNvPr id="397" name="PhaseCurve.jpg" descr="PhaseCurve.jpg"/>
          <p:cNvPicPr>
            <a:picLocks noChangeAspect="1"/>
          </p:cNvPicPr>
          <p:nvPr/>
        </p:nvPicPr>
        <p:blipFill>
          <a:blip r:embed="rId3"/>
          <a:stretch>
            <a:fillRect/>
          </a:stretch>
        </p:blipFill>
        <p:spPr>
          <a:xfrm>
            <a:off x="6381834" y="2573042"/>
            <a:ext cx="5194415" cy="3895812"/>
          </a:xfrm>
          <a:prstGeom prst="rect">
            <a:avLst/>
          </a:prstGeom>
          <a:ln w="12700">
            <a:miter lim="400000"/>
          </a:ln>
        </p:spPr>
      </p:pic>
      <p:sp>
        <p:nvSpPr>
          <p:cNvPr id="398" name="7 CuadroTexto"/>
          <p:cNvSpPr txBox="1"/>
          <p:nvPr/>
        </p:nvSpPr>
        <p:spPr>
          <a:xfrm>
            <a:off x="1553994" y="4684969"/>
            <a:ext cx="2052429" cy="12321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nSpc>
                <a:spcPct val="150000"/>
              </a:lnSpc>
              <a:defRPr sz="1100">
                <a:solidFill>
                  <a:schemeClr val="accent2"/>
                </a:solidFill>
                <a:latin typeface="Futura"/>
                <a:ea typeface="Futura"/>
                <a:cs typeface="Futura"/>
                <a:sym typeface="Futura"/>
              </a:defRPr>
            </a:lvl1pPr>
          </a:lstStyle>
          <a:p>
            <a:r>
              <a:t>Comparison of Graphs created in with Matlab and Python with unique codes resulting in similar magnitude and phase curve measurements for Echeclus.</a:t>
            </a:r>
          </a:p>
        </p:txBody>
      </p:sp>
      <p:sp>
        <p:nvSpPr>
          <p:cNvPr id="399" name="7 CuadroTexto"/>
          <p:cNvSpPr txBox="1"/>
          <p:nvPr/>
        </p:nvSpPr>
        <p:spPr>
          <a:xfrm>
            <a:off x="7115268" y="315122"/>
            <a:ext cx="4013439" cy="1770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100">
                <a:solidFill>
                  <a:schemeClr val="accent2"/>
                </a:solidFill>
                <a:latin typeface="Futura Bold"/>
                <a:ea typeface="Futura Bold"/>
                <a:cs typeface="Futura Bold"/>
                <a:sym typeface="Futura Bold"/>
              </a:defRPr>
            </a:pPr>
            <a:r>
              <a:t>Due to the unpredictable nature of Echeclus, trimming the data around outbursts was necessary to obtain accurate measurements. Several methods were used to ensure the reliability of the Data from least-squares to Markov Chain Monte Carlo.</a:t>
            </a:r>
          </a:p>
          <a:p>
            <a:pPr>
              <a:lnSpc>
                <a:spcPct val="150000"/>
              </a:lnSpc>
              <a:defRPr sz="1000">
                <a:solidFill>
                  <a:schemeClr val="accent2"/>
                </a:solidFill>
                <a:latin typeface="Futura"/>
                <a:ea typeface="Futura"/>
                <a:cs typeface="Futura"/>
                <a:sym typeface="Futura"/>
              </a:defRPr>
            </a:pPr>
            <a:r>
              <a:t> </a:t>
            </a:r>
          </a:p>
        </p:txBody>
      </p:sp>
      <p:pic>
        <p:nvPicPr>
          <p:cNvPr id="400" name="atlas_phase10clip_draft.png" descr="atlas_phase10clip_draft.png"/>
          <p:cNvPicPr>
            <a:picLocks noChangeAspect="1"/>
          </p:cNvPicPr>
          <p:nvPr/>
        </p:nvPicPr>
        <p:blipFill>
          <a:blip r:embed="rId4"/>
          <a:stretch>
            <a:fillRect/>
          </a:stretch>
        </p:blipFill>
        <p:spPr>
          <a:xfrm>
            <a:off x="3820647" y="4003938"/>
            <a:ext cx="2547331" cy="1698223"/>
          </a:xfrm>
          <a:prstGeom prst="rect">
            <a:avLst/>
          </a:prstGeom>
          <a:ln w="12700">
            <a:miter lim="400000"/>
          </a:ln>
          <a:effectLst>
            <a:reflection stA="50000" endPos="40000" dir="5400000" sy="-100000" algn="bl" rotWithShape="0"/>
          </a:effectLst>
        </p:spPr>
      </p:pic>
      <p:pic>
        <p:nvPicPr>
          <p:cNvPr id="401" name="azsgc_logo_transparent_lg.png" descr="azsgc_logo_transparent_lg.png"/>
          <p:cNvPicPr>
            <a:picLocks noChangeAspect="1"/>
          </p:cNvPicPr>
          <p:nvPr/>
        </p:nvPicPr>
        <p:blipFill>
          <a:blip r:embed="rId5"/>
          <a:stretch>
            <a:fillRect/>
          </a:stretch>
        </p:blipFill>
        <p:spPr>
          <a:xfrm>
            <a:off x="164987" y="5428470"/>
            <a:ext cx="893538" cy="1192874"/>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Rectangle 12"/>
          <p:cNvSpPr/>
          <p:nvPr/>
        </p:nvSpPr>
        <p:spPr>
          <a:xfrm>
            <a:off x="0" y="0"/>
            <a:ext cx="7645053" cy="6858001"/>
          </a:xfrm>
          <a:prstGeom prst="rect">
            <a:avLst/>
          </a:prstGeom>
          <a:solidFill>
            <a:schemeClr val="accent1"/>
          </a:solidFill>
          <a:ln w="12700">
            <a:miter lim="400000"/>
          </a:ln>
        </p:spPr>
        <p:txBody>
          <a:bodyPr lIns="45718" tIns="45718" rIns="45718" bIns="45718" anchor="ctr"/>
          <a:lstStyle/>
          <a:p>
            <a:pPr algn="ctr">
              <a:defRPr>
                <a:solidFill>
                  <a:srgbClr val="FFFFFF"/>
                </a:solidFill>
              </a:defRPr>
            </a:pPr>
            <a:endParaRPr/>
          </a:p>
        </p:txBody>
      </p:sp>
      <p:pic>
        <p:nvPicPr>
          <p:cNvPr id="404" name="atlas_Hbeta_draft.png" descr="atlas_Hbeta_draft.png"/>
          <p:cNvPicPr>
            <a:picLocks noChangeAspect="1"/>
          </p:cNvPicPr>
          <p:nvPr/>
        </p:nvPicPr>
        <p:blipFill>
          <a:blip r:embed="rId2"/>
          <a:srcRect b="208"/>
          <a:stretch>
            <a:fillRect/>
          </a:stretch>
        </p:blipFill>
        <p:spPr>
          <a:xfrm>
            <a:off x="128835" y="7142"/>
            <a:ext cx="6858001" cy="6843715"/>
          </a:xfrm>
          <a:prstGeom prst="rect">
            <a:avLst/>
          </a:prstGeom>
          <a:ln w="12700">
            <a:miter lim="400000"/>
          </a:ln>
        </p:spPr>
      </p:pic>
      <p:sp>
        <p:nvSpPr>
          <p:cNvPr id="405" name="TextBox 12"/>
          <p:cNvSpPr txBox="1"/>
          <p:nvPr/>
        </p:nvSpPr>
        <p:spPr>
          <a:xfrm>
            <a:off x="8513484" y="457483"/>
            <a:ext cx="2741964" cy="11360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p>
            <a:pPr>
              <a:lnSpc>
                <a:spcPts val="3000"/>
              </a:lnSpc>
              <a:defRPr sz="2800">
                <a:solidFill>
                  <a:schemeClr val="accent2"/>
                </a:solidFill>
                <a:latin typeface="Futura"/>
                <a:ea typeface="Futura"/>
                <a:cs typeface="Futura"/>
                <a:sym typeface="Futura"/>
              </a:defRPr>
            </a:pPr>
            <a:r>
              <a:t>Results:</a:t>
            </a:r>
          </a:p>
          <a:p>
            <a:pPr>
              <a:lnSpc>
                <a:spcPts val="3000"/>
              </a:lnSpc>
              <a:defRPr sz="2100">
                <a:solidFill>
                  <a:schemeClr val="accent2"/>
                </a:solidFill>
                <a:latin typeface="Futura"/>
                <a:ea typeface="Futura"/>
                <a:cs typeface="Futura"/>
                <a:sym typeface="Futura"/>
              </a:defRPr>
            </a:pPr>
            <a:r>
              <a:t>Echeclus has a Steep Phase Curve</a:t>
            </a:r>
          </a:p>
        </p:txBody>
      </p:sp>
      <p:sp>
        <p:nvSpPr>
          <p:cNvPr id="406" name="Rectangle 14"/>
          <p:cNvSpPr txBox="1"/>
          <p:nvPr/>
        </p:nvSpPr>
        <p:spPr>
          <a:xfrm>
            <a:off x="8513484" y="1819904"/>
            <a:ext cx="2741964" cy="36301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200">
                <a:solidFill>
                  <a:schemeClr val="accent2"/>
                </a:solidFill>
                <a:latin typeface="Futura Bold"/>
                <a:ea typeface="Futura Bold"/>
                <a:cs typeface="Futura Bold"/>
                <a:sym typeface="Futura Bold"/>
              </a:defRPr>
            </a:pPr>
            <a:r>
              <a:t>The Phase Curve of Echeclus is higher than expected even when controlling for significant activity, outbursts and taking filters into consideration.</a:t>
            </a:r>
          </a:p>
          <a:p>
            <a:pPr>
              <a:lnSpc>
                <a:spcPct val="150000"/>
              </a:lnSpc>
              <a:defRPr sz="1200">
                <a:solidFill>
                  <a:schemeClr val="accent2"/>
                </a:solidFill>
                <a:latin typeface="Futura Bold"/>
                <a:ea typeface="Futura Bold"/>
                <a:cs typeface="Futura Bold"/>
                <a:sym typeface="Futura Bold"/>
              </a:defRPr>
            </a:pPr>
            <a:r>
              <a:t> Phase Curve Increases with Surface Texture. Echeclus may have a highly uneven or varied composition, though other explanations are possible.</a:t>
            </a:r>
          </a:p>
        </p:txBody>
      </p:sp>
      <p:pic>
        <p:nvPicPr>
          <p:cNvPr id="407" name="azsgc_black_lg.jpg" descr="azsgc_black_lg.jpg"/>
          <p:cNvPicPr>
            <a:picLocks noChangeAspect="1"/>
          </p:cNvPicPr>
          <p:nvPr/>
        </p:nvPicPr>
        <p:blipFill>
          <a:blip r:embed="rId3"/>
          <a:stretch>
            <a:fillRect/>
          </a:stretch>
        </p:blipFill>
        <p:spPr>
          <a:xfrm>
            <a:off x="11195596" y="5676413"/>
            <a:ext cx="688710" cy="96419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Rectangle 13"/>
          <p:cNvSpPr/>
          <p:nvPr/>
        </p:nvSpPr>
        <p:spPr>
          <a:xfrm rot="10800000" flipH="1">
            <a:off x="12700" y="12694"/>
            <a:ext cx="12192000" cy="6858005"/>
          </a:xfrm>
          <a:prstGeom prst="rect">
            <a:avLst/>
          </a:prstGeom>
          <a:solidFill>
            <a:schemeClr val="accent2"/>
          </a:solidFill>
          <a:ln w="12700">
            <a:miter lim="400000"/>
          </a:ln>
        </p:spPr>
        <p:txBody>
          <a:bodyPr lIns="45718" tIns="45718" rIns="45718" bIns="45718" anchor="ctr"/>
          <a:lstStyle/>
          <a:p>
            <a:pPr algn="ctr">
              <a:defRPr i="1">
                <a:solidFill>
                  <a:schemeClr val="accent2"/>
                </a:solidFill>
              </a:defRPr>
            </a:pPr>
            <a:endParaRPr/>
          </a:p>
        </p:txBody>
      </p:sp>
      <p:sp>
        <p:nvSpPr>
          <p:cNvPr id="410" name="Rectangle 1"/>
          <p:cNvSpPr/>
          <p:nvPr/>
        </p:nvSpPr>
        <p:spPr>
          <a:xfrm>
            <a:off x="-2" y="0"/>
            <a:ext cx="4719670" cy="6858000"/>
          </a:xfrm>
          <a:prstGeom prst="rect">
            <a:avLst/>
          </a:prstGeom>
          <a:solidFill>
            <a:srgbClr val="222444"/>
          </a:solidFill>
          <a:ln w="12700">
            <a:miter lim="400000"/>
          </a:ln>
        </p:spPr>
        <p:txBody>
          <a:bodyPr lIns="45718" tIns="45718" rIns="45718" bIns="45718" anchor="ctr"/>
          <a:lstStyle/>
          <a:p>
            <a:pPr algn="ctr">
              <a:defRPr>
                <a:solidFill>
                  <a:schemeClr val="accent2"/>
                </a:solidFill>
              </a:defRPr>
            </a:pPr>
            <a:endParaRPr/>
          </a:p>
        </p:txBody>
      </p:sp>
      <p:sp>
        <p:nvSpPr>
          <p:cNvPr id="411" name="TextBox 9"/>
          <p:cNvSpPr txBox="1"/>
          <p:nvPr/>
        </p:nvSpPr>
        <p:spPr>
          <a:xfrm>
            <a:off x="649197" y="6022968"/>
            <a:ext cx="2377440"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chemeClr val="accent2"/>
                </a:solidFill>
              </a:defRPr>
            </a:lvl1pPr>
          </a:lstStyle>
          <a:p>
            <a:r>
              <a:t>K   A   R   E   T   A      E   T.     A   L.,   2  0  1  9</a:t>
            </a:r>
          </a:p>
        </p:txBody>
      </p:sp>
      <p:pic>
        <p:nvPicPr>
          <p:cNvPr id="412" name="Picture Placeholder 3" descr="Picture Placeholder 3"/>
          <p:cNvPicPr>
            <a:picLocks noGrp="1" noChangeAspect="1"/>
          </p:cNvPicPr>
          <p:nvPr>
            <p:ph type="pic" idx="21"/>
          </p:nvPr>
        </p:nvPicPr>
        <p:blipFill>
          <a:blip r:embed="rId2"/>
          <a:srcRect t="4076" b="4076"/>
          <a:stretch>
            <a:fillRect/>
          </a:stretch>
        </p:blipFill>
        <p:spPr>
          <a:xfrm>
            <a:off x="1963211" y="765360"/>
            <a:ext cx="8091587" cy="4949641"/>
          </a:xfrm>
          <a:prstGeom prst="rect">
            <a:avLst/>
          </a:prstGeom>
        </p:spPr>
      </p:pic>
      <p:sp>
        <p:nvSpPr>
          <p:cNvPr id="413" name="Rectangle 11"/>
          <p:cNvSpPr/>
          <p:nvPr/>
        </p:nvSpPr>
        <p:spPr>
          <a:xfrm>
            <a:off x="7645276" y="1740023"/>
            <a:ext cx="3870041" cy="3377954"/>
          </a:xfrm>
          <a:prstGeom prst="rect">
            <a:avLst/>
          </a:prstGeom>
          <a:solidFill>
            <a:srgbClr val="222444"/>
          </a:solidFill>
          <a:ln w="12700">
            <a:miter lim="400000"/>
          </a:ln>
        </p:spPr>
        <p:txBody>
          <a:bodyPr lIns="45718" tIns="45718" rIns="45718" bIns="45718" anchor="ctr"/>
          <a:lstStyle/>
          <a:p>
            <a:pPr algn="ctr">
              <a:defRPr>
                <a:solidFill>
                  <a:schemeClr val="accent2"/>
                </a:solidFill>
              </a:defRPr>
            </a:pPr>
            <a:endParaRPr/>
          </a:p>
        </p:txBody>
      </p:sp>
      <p:sp>
        <p:nvSpPr>
          <p:cNvPr id="414" name="Rectangle 12"/>
          <p:cNvSpPr txBox="1"/>
          <p:nvPr/>
        </p:nvSpPr>
        <p:spPr>
          <a:xfrm>
            <a:off x="8024679" y="2087798"/>
            <a:ext cx="3111235" cy="2699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200">
                <a:solidFill>
                  <a:schemeClr val="accent2"/>
                </a:solidFill>
                <a:latin typeface="Futura"/>
                <a:ea typeface="Futura"/>
                <a:cs typeface="Futura"/>
                <a:sym typeface="Futura"/>
              </a:defRPr>
            </a:pPr>
            <a:r>
              <a:t>These results are consistent with another recently published paper which did not focus on, but did mention Echeclus. </a:t>
            </a:r>
          </a:p>
          <a:p>
            <a:pPr>
              <a:lnSpc>
                <a:spcPct val="150000"/>
              </a:lnSpc>
              <a:defRPr sz="1200">
                <a:solidFill>
                  <a:schemeClr val="accent2"/>
                </a:solidFill>
                <a:latin typeface="Futura"/>
                <a:ea typeface="Futura"/>
                <a:cs typeface="Futura"/>
                <a:sym typeface="Futura"/>
              </a:defRPr>
            </a:pPr>
            <a:endParaRPr sz="1000"/>
          </a:p>
          <a:p>
            <a:pPr>
              <a:lnSpc>
                <a:spcPct val="150000"/>
              </a:lnSpc>
              <a:defRPr sz="1200">
                <a:solidFill>
                  <a:schemeClr val="accent2"/>
                </a:solidFill>
                <a:latin typeface="Futura"/>
                <a:ea typeface="Futura"/>
                <a:cs typeface="Futura"/>
                <a:sym typeface="Futura"/>
              </a:defRPr>
            </a:pPr>
            <a:r>
              <a:t>Information about the surface and composition of Echeclus is needed to help understand the periods of high activity this Centaur exhibits. These active periods are not well understood and are areas of active research!</a:t>
            </a:r>
          </a:p>
        </p:txBody>
      </p:sp>
      <p:sp>
        <p:nvSpPr>
          <p:cNvPr id="415" name="TextBox 10"/>
          <p:cNvSpPr txBox="1"/>
          <p:nvPr/>
        </p:nvSpPr>
        <p:spPr>
          <a:xfrm>
            <a:off x="776194" y="1156997"/>
            <a:ext cx="3943472" cy="19211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ts val="3000"/>
              </a:lnSpc>
              <a:defRPr sz="2800">
                <a:solidFill>
                  <a:schemeClr val="accent2"/>
                </a:solidFill>
                <a:latin typeface="Futura"/>
                <a:ea typeface="Futura"/>
                <a:cs typeface="Futura"/>
                <a:sym typeface="Futura"/>
              </a:defRPr>
            </a:lvl1pPr>
          </a:lstStyle>
          <a:p>
            <a:r>
              <a:t>The Phase Curve of Echeclus is very different than the phase curves of most other solar system comets.</a:t>
            </a:r>
          </a:p>
        </p:txBody>
      </p:sp>
      <p:pic>
        <p:nvPicPr>
          <p:cNvPr id="416" name="azsgc_logo_transparent_lg.png" descr="azsgc_logo_transparent_lg.png"/>
          <p:cNvPicPr>
            <a:picLocks noChangeAspect="1"/>
          </p:cNvPicPr>
          <p:nvPr/>
        </p:nvPicPr>
        <p:blipFill>
          <a:blip r:embed="rId3"/>
          <a:stretch>
            <a:fillRect/>
          </a:stretch>
        </p:blipFill>
        <p:spPr>
          <a:xfrm>
            <a:off x="11005181" y="5496381"/>
            <a:ext cx="893539" cy="1192875"/>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 name="Screen Shot 2023-04-06 at 1.14.09 PM.png" descr="Screen Shot 2023-04-06 at 1.14.09 PM.png"/>
          <p:cNvPicPr>
            <a:picLocks noChangeAspect="1"/>
          </p:cNvPicPr>
          <p:nvPr/>
        </p:nvPicPr>
        <p:blipFill>
          <a:blip r:embed="rId2"/>
          <a:srcRect t="7" r="1"/>
          <a:stretch>
            <a:fillRect/>
          </a:stretch>
        </p:blipFill>
        <p:spPr>
          <a:xfrm>
            <a:off x="5123259" y="1200942"/>
            <a:ext cx="6782596" cy="2187811"/>
          </a:xfrm>
          <a:prstGeom prst="rect">
            <a:avLst/>
          </a:prstGeom>
          <a:ln w="12700">
            <a:miter lim="400000"/>
          </a:ln>
          <a:effectLst>
            <a:outerShdw blurRad="254000" dist="127000" dir="16200000" rotWithShape="0">
              <a:srgbClr val="000000">
                <a:alpha val="70000"/>
              </a:srgbClr>
            </a:outerShdw>
          </a:effectLst>
        </p:spPr>
      </p:pic>
      <p:sp>
        <p:nvSpPr>
          <p:cNvPr id="419" name="Rectangle 1"/>
          <p:cNvSpPr/>
          <p:nvPr/>
        </p:nvSpPr>
        <p:spPr>
          <a:xfrm>
            <a:off x="2896979" y="3428998"/>
            <a:ext cx="6278866" cy="3429003"/>
          </a:xfrm>
          <a:prstGeom prst="rect">
            <a:avLst/>
          </a:prstGeom>
          <a:solidFill>
            <a:schemeClr val="accent2"/>
          </a:solidFill>
          <a:ln w="12700">
            <a:miter lim="400000"/>
          </a:ln>
        </p:spPr>
        <p:txBody>
          <a:bodyPr lIns="45718" tIns="45718" rIns="45718" bIns="45718" anchor="ctr"/>
          <a:lstStyle/>
          <a:p>
            <a:pPr algn="ctr">
              <a:defRPr>
                <a:solidFill>
                  <a:schemeClr val="accent2"/>
                </a:solidFill>
              </a:defRPr>
            </a:pPr>
            <a:endParaRPr/>
          </a:p>
        </p:txBody>
      </p:sp>
      <p:sp>
        <p:nvSpPr>
          <p:cNvPr id="420" name="7 CuadroTexto"/>
          <p:cNvSpPr txBox="1"/>
          <p:nvPr/>
        </p:nvSpPr>
        <p:spPr>
          <a:xfrm>
            <a:off x="5343483" y="293364"/>
            <a:ext cx="4650826" cy="5323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300">
                <a:solidFill>
                  <a:schemeClr val="accent2"/>
                </a:solidFill>
                <a:latin typeface="Futura"/>
                <a:ea typeface="Futura"/>
                <a:cs typeface="Futura"/>
                <a:sym typeface="Futura"/>
              </a:defRPr>
            </a:pPr>
            <a:r>
              <a:t>EHCECLUS!</a:t>
            </a:r>
          </a:p>
          <a:p>
            <a:pPr>
              <a:lnSpc>
                <a:spcPct val="150000"/>
              </a:lnSpc>
              <a:defRPr sz="1300">
                <a:solidFill>
                  <a:schemeClr val="accent2"/>
                </a:solidFill>
                <a:latin typeface="Futura"/>
                <a:ea typeface="Futura"/>
                <a:cs typeface="Futura"/>
                <a:sym typeface="Futura"/>
              </a:defRPr>
            </a:pPr>
            <a:r>
              <a:t> ALL HAIL THE LORD OF THE CENTAURS</a:t>
            </a:r>
          </a:p>
        </p:txBody>
      </p:sp>
      <p:pic>
        <p:nvPicPr>
          <p:cNvPr id="421" name="Picture Placeholder 8" descr="Picture Placeholder 8"/>
          <p:cNvPicPr>
            <a:picLocks noGrp="1" noChangeAspect="1"/>
          </p:cNvPicPr>
          <p:nvPr>
            <p:ph type="pic" idx="21"/>
          </p:nvPr>
        </p:nvPicPr>
        <p:blipFill>
          <a:blip r:embed="rId3"/>
          <a:srcRect l="9870" r="9870"/>
          <a:stretch>
            <a:fillRect/>
          </a:stretch>
        </p:blipFill>
        <p:spPr>
          <a:xfrm>
            <a:off x="1201004" y="672396"/>
            <a:ext cx="3536550" cy="5247322"/>
          </a:xfrm>
          <a:prstGeom prst="rect">
            <a:avLst/>
          </a:prstGeom>
        </p:spPr>
      </p:pic>
      <p:sp>
        <p:nvSpPr>
          <p:cNvPr id="422" name="TextBox 3"/>
          <p:cNvSpPr txBox="1"/>
          <p:nvPr/>
        </p:nvSpPr>
        <p:spPr>
          <a:xfrm rot="16200000">
            <a:off x="-399829" y="3226286"/>
            <a:ext cx="2468883"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ctr">
              <a:defRPr sz="900">
                <a:solidFill>
                  <a:schemeClr val="accent2"/>
                </a:solidFill>
              </a:defRPr>
            </a:lvl1pPr>
          </a:lstStyle>
          <a:p>
            <a:r>
              <a:t>W   W   W   .   L  O  W  E  L  L  .   E   D   U</a:t>
            </a:r>
          </a:p>
        </p:txBody>
      </p:sp>
      <p:sp>
        <p:nvSpPr>
          <p:cNvPr id="423" name="TextBox 9"/>
          <p:cNvSpPr txBox="1"/>
          <p:nvPr/>
        </p:nvSpPr>
        <p:spPr>
          <a:xfrm>
            <a:off x="9449249" y="3559168"/>
            <a:ext cx="2377443" cy="13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defRPr sz="900">
                <a:solidFill>
                  <a:schemeClr val="accent2"/>
                </a:solidFill>
              </a:defRPr>
            </a:lvl1pPr>
          </a:lstStyle>
          <a:p>
            <a:r>
              <a:t>K   A   R   E   T   A      E   T.     A   L.,   2  0  1  9</a:t>
            </a:r>
          </a:p>
        </p:txBody>
      </p:sp>
      <p:sp>
        <p:nvSpPr>
          <p:cNvPr id="424" name="Rectangle 12"/>
          <p:cNvSpPr txBox="1"/>
          <p:nvPr/>
        </p:nvSpPr>
        <p:spPr>
          <a:xfrm>
            <a:off x="5034097" y="3406404"/>
            <a:ext cx="2994397" cy="3124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lnSpc>
                <a:spcPct val="150000"/>
              </a:lnSpc>
              <a:defRPr sz="1000">
                <a:solidFill>
                  <a:schemeClr val="accent1"/>
                </a:solidFill>
              </a:defRPr>
            </a:pPr>
            <a:endParaRPr/>
          </a:p>
          <a:p>
            <a:pPr>
              <a:lnSpc>
                <a:spcPct val="150000"/>
              </a:lnSpc>
              <a:defRPr sz="1500">
                <a:solidFill>
                  <a:schemeClr val="accent1"/>
                </a:solidFill>
                <a:latin typeface="Futura"/>
                <a:ea typeface="Futura"/>
                <a:cs typeface="Futura"/>
                <a:sym typeface="Futura"/>
              </a:defRPr>
            </a:pPr>
            <a:r>
              <a:t>This unexpected phase curve measurement of Echeclus provides motivation for further research using additional data sources such as PANSTARS. Dr. Kareta and Tessa will continue to explore the properties of Echeclus over summer 2023!</a:t>
            </a:r>
          </a:p>
        </p:txBody>
      </p:sp>
      <p:pic>
        <p:nvPicPr>
          <p:cNvPr id="425" name="azsgc_logo_transparent_lg.png" descr="azsgc_logo_transparent_lg.png"/>
          <p:cNvPicPr>
            <a:picLocks noChangeAspect="1"/>
          </p:cNvPicPr>
          <p:nvPr/>
        </p:nvPicPr>
        <p:blipFill>
          <a:blip r:embed="rId4"/>
          <a:stretch>
            <a:fillRect/>
          </a:stretch>
        </p:blipFill>
        <p:spPr>
          <a:xfrm>
            <a:off x="8136545" y="5586502"/>
            <a:ext cx="893539" cy="119287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222444"/>
      </a:dk1>
      <a:lt1>
        <a:srgbClr val="262626"/>
      </a:lt1>
      <a:dk2>
        <a:srgbClr val="A7A7A7"/>
      </a:dk2>
      <a:lt2>
        <a:srgbClr val="535353"/>
      </a:lt2>
      <a:accent1>
        <a:srgbClr val="485566"/>
      </a:accent1>
      <a:accent2>
        <a:srgbClr val="F2C335"/>
      </a:accent2>
      <a:accent3>
        <a:srgbClr val="F5E6DB"/>
      </a:accent3>
      <a:accent4>
        <a:srgbClr val="EADCDA"/>
      </a:accent4>
      <a:accent5>
        <a:srgbClr val="CDCDCD"/>
      </a:accent5>
      <a:accent6>
        <a:srgbClr val="EAD7C0"/>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6262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85566"/>
      </a:accent1>
      <a:accent2>
        <a:srgbClr val="F2C335"/>
      </a:accent2>
      <a:accent3>
        <a:srgbClr val="F5E6DB"/>
      </a:accent3>
      <a:accent4>
        <a:srgbClr val="EADCDA"/>
      </a:accent4>
      <a:accent5>
        <a:srgbClr val="CDCDCD"/>
      </a:accent5>
      <a:accent6>
        <a:srgbClr val="EAD7C0"/>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62626"/>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353"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22444"/>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789</Words>
  <Application>Microsoft Office PowerPoint</Application>
  <PresentationFormat>Widescreen</PresentationFormat>
  <Paragraphs>65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Futura</vt:lpstr>
      <vt:lpstr>Futura Bold</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Coe, Michelle A - (macoe)</cp:lastModifiedBy>
  <cp:revision>1</cp:revision>
  <dcterms:modified xsi:type="dcterms:W3CDTF">2023-04-14T21:11:29Z</dcterms:modified>
</cp:coreProperties>
</file>